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6"/>
  </p:notesMasterIdLst>
  <p:sldIdLst>
    <p:sldId id="259" r:id="rId3"/>
    <p:sldId id="270" r:id="rId4"/>
    <p:sldId id="260" r:id="rId5"/>
    <p:sldId id="269" r:id="rId6"/>
    <p:sldId id="296" r:id="rId7"/>
    <p:sldId id="261" r:id="rId8"/>
    <p:sldId id="273" r:id="rId9"/>
    <p:sldId id="274" r:id="rId10"/>
    <p:sldId id="278" r:id="rId11"/>
    <p:sldId id="262" r:id="rId12"/>
    <p:sldId id="277" r:id="rId13"/>
    <p:sldId id="287" r:id="rId14"/>
    <p:sldId id="297" r:id="rId15"/>
    <p:sldId id="263" r:id="rId16"/>
    <p:sldId id="301" r:id="rId17"/>
    <p:sldId id="341" r:id="rId18"/>
    <p:sldId id="342" r:id="rId19"/>
    <p:sldId id="343" r:id="rId20"/>
    <p:sldId id="333" r:id="rId21"/>
    <p:sldId id="302" r:id="rId22"/>
    <p:sldId id="256" r:id="rId23"/>
    <p:sldId id="257" r:id="rId24"/>
    <p:sldId id="258" r:id="rId25"/>
    <p:sldId id="348" r:id="rId26"/>
    <p:sldId id="349" r:id="rId27"/>
    <p:sldId id="350" r:id="rId28"/>
    <p:sldId id="351" r:id="rId29"/>
    <p:sldId id="353" r:id="rId30"/>
    <p:sldId id="345" r:id="rId31"/>
    <p:sldId id="346" r:id="rId32"/>
    <p:sldId id="298" r:id="rId33"/>
    <p:sldId id="283" r:id="rId34"/>
    <p:sldId id="284" r:id="rId35"/>
    <p:sldId id="288" r:id="rId36"/>
    <p:sldId id="285" r:id="rId37"/>
    <p:sldId id="289" r:id="rId38"/>
    <p:sldId id="294" r:id="rId39"/>
    <p:sldId id="299" r:id="rId40"/>
    <p:sldId id="286" r:id="rId41"/>
    <p:sldId id="295" r:id="rId42"/>
    <p:sldId id="300" r:id="rId43"/>
    <p:sldId id="304" r:id="rId44"/>
    <p:sldId id="307" r:id="rId45"/>
    <p:sldId id="308" r:id="rId46"/>
    <p:sldId id="309" r:id="rId47"/>
    <p:sldId id="310" r:id="rId48"/>
    <p:sldId id="313" r:id="rId49"/>
    <p:sldId id="314" r:id="rId50"/>
    <p:sldId id="315" r:id="rId51"/>
    <p:sldId id="319" r:id="rId52"/>
    <p:sldId id="316" r:id="rId53"/>
    <p:sldId id="317" r:id="rId54"/>
    <p:sldId id="318" r:id="rId55"/>
    <p:sldId id="321" r:id="rId56"/>
    <p:sldId id="320" r:id="rId57"/>
    <p:sldId id="324" r:id="rId58"/>
    <p:sldId id="322" r:id="rId59"/>
    <p:sldId id="323" r:id="rId60"/>
    <p:sldId id="325" r:id="rId61"/>
    <p:sldId id="326" r:id="rId62"/>
    <p:sldId id="327" r:id="rId63"/>
    <p:sldId id="330" r:id="rId64"/>
    <p:sldId id="33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yiri Krzysztofowicz" initials="" lastIdx="1" clrIdx="0"/>
  <p:cmAuthor id="2" name="Anita Flynn" initials=""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46" autoAdjust="0"/>
    <p:restoredTop sz="94660"/>
  </p:normalViewPr>
  <p:slideViewPr>
    <p:cSldViewPr snapToGrid="0">
      <p:cViewPr varScale="1">
        <p:scale>
          <a:sx n="117" d="100"/>
          <a:sy n="117" d="100"/>
        </p:scale>
        <p:origin x="11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1T18:13:46.898" idx="1">
    <p:pos x="6000" y="0"/>
    <p:text>As far as I know the plan had been to connect a JTAG Debugger to the chip. There is only one JTAG interface on the chip. Not sure if I understood the question correctly, Bora might have another idea in mind.</p:text>
  </p:cm>
  <p:cm authorId="2" dt="2021-08-11T20:22:54.286" idx="1">
    <p:pos x="6000" y="0"/>
    <p:text>I don't know too much about the OSCI-bear die, but there was some discussion about (two?) JTAG interfaces to talk to it (???).  Bora mentioned something about the "Sparkfun Red Board" which has some type of processor that does JTAG (100 MHz ARM M4, with Segger something-or-other) which is connected to a USB-C connector.  Will there be some plan to try to talk to this OSCI-bear chip both from the FPGA and also from an ARM M4 and/or a Total Phase JTAG debugger (something was also mentioned about that).</p:text>
  </p:cm>
  <p:cm authorId="2" dt="2021-08-11T20:22:54.286" idx="2">
    <p:pos x="6000" y="0"/>
    <p:text>Oh, I don't know if they were talking about adding a connector for a JTAG debugger.  I'm not really sure.  I thought they were saying something about JTAG from the FPGA.  Are you planning on doing the testing?  I haven't talked to Bora.</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1-08-09T20:49:07.798" idx="3">
    <p:pos x="6000" y="300"/>
    <p:text>The inner conductor of a coax isn't braid.  It's usually solid copper and just called "inner conductor".  The outer conductor is a braid.</p:text>
  </p:cm>
  <p:cm authorId="2" dt="2021-08-09T20:55:07.728" idx="4">
    <p:pos x="6000" y="200"/>
    <p:text>It's a little more complicated than what you're describing.  What you want is one coax cable assembly that has SMAs on both ends.  You use an ECal to calibrate to the end of this coax cable assembly.  Then separately, you fashion an short "coax probe" (I'll try to dig up some photos).  You fashion a short coax probe by hand.  You use a piece of coax about an inch long or so.  On end end, you crimp on a mating SMA connector so that your coax cable assembly can attach to it.  On the far end of your short probe, you use a coax stripper to expose the inner conductor.  Then you solder on a very short piece of metal wire to the braid so that it extends to the same position as your inner conductor.  You touch these two "wires" (the inner conductor and your extension of the braid) to a shorting piece of metal and you do a Port Extension on the VNA.  Now you've calibrated all the way to the end of your probe.  Now you solder these two "wires" onto your board where you want to probe.  i.e. ... we'll need a GND pad nearby your TX pad so that you have a "port" into your chip.</p:text>
  </p:cm>
  <p:cm authorId="2" dt="2021-08-12T18:42:34.697" idx="5">
    <p:pos x="6000" y="100"/>
    <p:text>The ECal doesn't work with the HP8719 I don't believe (it's too old, it was invented way before ECals).</p:text>
  </p:cm>
  <p:cm authorId="2" dt="2021-08-12T18:44:45.449" idx="6">
    <p:pos x="6000" y="0"/>
    <p:text>In bullet 4 here, since all the SMA plugs (the 2 on your cable and the one on the short probe) are male plugs, you'll need to connect the small probe to the calibrated end of the long coax with a fem-fem SMA adapter (and use a torque wrench plus fixed wrench).</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1-08-09T21:01:41.146" idx="7">
    <p:pos x="6000" y="100"/>
    <p:text>Change to:  Use the calibrated and port extended test cable created for the TX experiment ...</p:text>
  </p:cm>
  <p:cm authorId="2" dt="2021-08-09T21:03:15.915" idx="8">
    <p:pos x="6000" y="0"/>
    <p:text>Add:  don't forget to adjust the output power of the VNA.  Most VNA default to a rather high output power.  Which VNA do you plan to use?  Where?  Is there one in BWRC's lab, or do you need to go over to the teaching lab in Cory 119?  Sometimes, BWRC borrows a VNA from there and brings it over to BWRC, but at other times, it's returned to Cory 119.</p:text>
  </p:cm>
  <p:cm authorId="2" dt="2021-08-09T21:05:23.926" idx="9">
    <p:pos x="6000" y="200"/>
    <p:text>Hmm, might be a problem.  You might want to check if you need to order another VCU-118FPGA board!  You might want to alert Bora to this issue.  He might want Apple to buy another VCU-118...</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8/14/2021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7f593ca3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e7f593ca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e7f593ca3d_0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ge7f593ca3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7f593ca3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7f593ca3d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e7f593ca3d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6ce7874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6ce7874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7f593ca3d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7f593ca3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e7f593ca3d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6ce78744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e6ce78744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7f593ca3d_0_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e7f593ca3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7f593ca3d_0_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e7f593ca3d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8/14/2021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8/14/2021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8/14/2021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2453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79452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2754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10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8160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23399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12678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9690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8/14/2021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0132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5190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2123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8/14/2021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8/14/2021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8/14/2021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8/14/2021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8/14/2021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8/14/2021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8/14/2021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8/14/2021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0571003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Brater/dylanbrater326@berkeley.edu" TargetMode="External"/><Relationship Id="rId2" Type="http://schemas.openxmlformats.org/officeDocument/2006/relationships/hyperlink" Target="mailto:Sheldon/troysheldon@berkeley.edu/" TargetMode="External"/><Relationship Id="rId1" Type="http://schemas.openxmlformats.org/officeDocument/2006/relationships/slideLayout" Target="../slideLayouts/slideLayout7.xml"/><Relationship Id="rId4" Type="http://schemas.openxmlformats.org/officeDocument/2006/relationships/hyperlink" Target="mailto:Flynn/aflynn@eecs.berkeley.edu/510-681-393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qptechnologies.com/wp-content/uploads/2020/11/QP-QFN48-6MM-0.40MM.pdf"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comments" Target="../comments/commen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392865"/>
            <a:ext cx="11317146" cy="5262979"/>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Chief Shepherd:</a:t>
            </a:r>
          </a:p>
          <a:p>
            <a:pPr marL="742950" lvl="1" indent="-285750">
              <a:buFont typeface="Arial" panose="020B0604020202020204" pitchFamily="34" charset="0"/>
              <a:buChar char="•"/>
            </a:pPr>
            <a:r>
              <a:rPr lang="en-US" dirty="0">
                <a:solidFill>
                  <a:srgbClr val="FF0000"/>
                </a:solidFill>
              </a:rPr>
              <a:t>Package-attach and assembly requirements for test board to be fabricated</a:t>
            </a:r>
          </a:p>
          <a:p>
            <a:pPr marL="742950" lvl="1" indent="-285750">
              <a:buFont typeface="Arial" panose="020B0604020202020204" pitchFamily="34" charset="0"/>
              <a:buChar char="•"/>
            </a:pPr>
            <a:r>
              <a:rPr lang="en-US" dirty="0">
                <a:solidFill>
                  <a:srgbClr val="FF0000"/>
                </a:solidFill>
              </a:rPr>
              <a:t>Steps in testing</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223284" y="375393"/>
            <a:ext cx="11653283" cy="6032421"/>
          </a:xfrm>
          <a:prstGeom prst="rect">
            <a:avLst/>
          </a:prstGeom>
          <a:noFill/>
        </p:spPr>
        <p:txBody>
          <a:bodyPr wrap="square" rtlCol="0">
            <a:spAutoFit/>
          </a:bodyPr>
          <a:lstStyle/>
          <a:p>
            <a:pPr lvl="1" algn="ctr"/>
            <a:r>
              <a:rPr lang="en-US" sz="2200" dirty="0"/>
              <a:t>Package-attach and Assembly Requirements for Test Board to be Fabricated</a:t>
            </a:r>
          </a:p>
          <a:p>
            <a:endParaRPr lang="en-US" sz="1400" dirty="0"/>
          </a:p>
          <a:p>
            <a:r>
              <a:rPr lang="en-US" sz="1400" dirty="0"/>
              <a:t>Joint Chiefs:</a:t>
            </a:r>
            <a:endParaRPr lang="en-US" sz="1400" dirty="0">
              <a:solidFill>
                <a:srgbClr val="FF0000"/>
              </a:solidFill>
            </a:endParaRPr>
          </a:p>
          <a:p>
            <a:pPr marL="742950" lvl="1" indent="-285750">
              <a:buFont typeface="Arial" panose="020B0604020202020204" pitchFamily="34" charset="0"/>
              <a:buChar char="•"/>
            </a:pPr>
            <a:r>
              <a:rPr lang="en-US" sz="1400" dirty="0"/>
              <a:t>Troy Sheldon</a:t>
            </a:r>
            <a:r>
              <a:rPr lang="en-US" sz="1400" dirty="0">
                <a:hlinkClick r:id="rId2"/>
              </a:rPr>
              <a:t>/troysheldon@berkeley.edu/</a:t>
            </a:r>
            <a:r>
              <a:rPr lang="en-US" sz="1400" dirty="0">
                <a:solidFill>
                  <a:srgbClr val="FF0000"/>
                </a:solidFill>
              </a:rPr>
              <a:t>530-852-1419</a:t>
            </a:r>
          </a:p>
          <a:p>
            <a:pPr marL="742950" lvl="1" indent="-285750">
              <a:buFont typeface="Arial" panose="020B0604020202020204" pitchFamily="34" charset="0"/>
              <a:buChar char="•"/>
            </a:pPr>
            <a:r>
              <a:rPr lang="en-US" sz="1400" dirty="0"/>
              <a:t>Dylan Brater</a:t>
            </a:r>
            <a:r>
              <a:rPr lang="en-US" sz="1400" dirty="0">
                <a:hlinkClick r:id="rId3"/>
              </a:rPr>
              <a:t>/dylanbrater326@berkeley.edu</a:t>
            </a:r>
            <a:r>
              <a:rPr lang="en-US" sz="1400" dirty="0"/>
              <a:t> /</a:t>
            </a:r>
            <a:r>
              <a:rPr lang="en-US" sz="1400" dirty="0">
                <a:solidFill>
                  <a:srgbClr val="FF0000"/>
                </a:solidFill>
              </a:rPr>
              <a:t>619-609-9106</a:t>
            </a:r>
          </a:p>
          <a:p>
            <a:r>
              <a:rPr lang="en-US" sz="1400" dirty="0"/>
              <a:t>Supreme Guru name/email/cell:  Anita Flynn</a:t>
            </a:r>
            <a:r>
              <a:rPr lang="en-US" sz="1400" dirty="0">
                <a:hlinkClick r:id="rId4"/>
              </a:rPr>
              <a:t>/aflynn@eecs.berkeley.edu/510-681-3931</a:t>
            </a:r>
            <a:endParaRPr lang="en-US" sz="1400" dirty="0"/>
          </a:p>
          <a:p>
            <a:endParaRPr lang="en-US" sz="1400" dirty="0"/>
          </a:p>
          <a:p>
            <a:r>
              <a:rPr lang="en-US" sz="1400" dirty="0"/>
              <a:t>Die/package name:  </a:t>
            </a:r>
            <a:r>
              <a:rPr lang="en-US" sz="1400" dirty="0">
                <a:solidFill>
                  <a:srgbClr val="FF0000"/>
                </a:solidFill>
              </a:rPr>
              <a:t>OSCI-bear</a:t>
            </a:r>
          </a:p>
          <a:p>
            <a:r>
              <a:rPr lang="en-US" sz="1400" dirty="0"/>
              <a:t>Will there be more than one board design per panel (w/same layer stack-up, obviously … e.g. microstrip test board)?  </a:t>
            </a:r>
          </a:p>
          <a:p>
            <a:r>
              <a:rPr lang="en-US" sz="1400" dirty="0"/>
              <a:t>Will a board be needed to test microstrip/</a:t>
            </a:r>
            <a:r>
              <a:rPr lang="en-US" sz="1400" dirty="0" err="1"/>
              <a:t>stripline</a:t>
            </a:r>
            <a:r>
              <a:rPr lang="en-US" sz="1400" dirty="0"/>
              <a:t> performance?  </a:t>
            </a:r>
          </a:p>
          <a:p>
            <a:r>
              <a:rPr lang="en-US" sz="1400" dirty="0"/>
              <a:t>Will die be </a:t>
            </a:r>
            <a:r>
              <a:rPr lang="en-US" sz="1400" dirty="0" err="1"/>
              <a:t>wirebonded</a:t>
            </a:r>
            <a:r>
              <a:rPr lang="en-US" sz="1400" dirty="0"/>
              <a:t>, in a custom BGA package or flip-chipped (die-on-board)?  If so, please describe:  </a:t>
            </a:r>
            <a:r>
              <a:rPr lang="en-US" sz="1400" dirty="0">
                <a:solidFill>
                  <a:srgbClr val="FF0000"/>
                </a:solidFill>
              </a:rPr>
              <a:t>Yes, in a custom </a:t>
            </a:r>
            <a:r>
              <a:rPr lang="en-US" sz="1400" dirty="0" err="1">
                <a:solidFill>
                  <a:srgbClr val="FF0000"/>
                </a:solidFill>
              </a:rPr>
              <a:t>wirebonded</a:t>
            </a:r>
            <a:r>
              <a:rPr lang="en-US" sz="1400" dirty="0">
                <a:solidFill>
                  <a:srgbClr val="FF0000"/>
                </a:solidFill>
              </a:rPr>
              <a:t> QFN-48 package</a:t>
            </a:r>
          </a:p>
          <a:p>
            <a:r>
              <a:rPr lang="en-US" sz="1400" dirty="0"/>
              <a:t>How many copies of this package die are to be attached to the board?  </a:t>
            </a:r>
            <a:r>
              <a:rPr lang="en-US" sz="1400" dirty="0">
                <a:solidFill>
                  <a:srgbClr val="FF0000"/>
                </a:solidFill>
              </a:rPr>
              <a:t>1</a:t>
            </a:r>
            <a:r>
              <a:rPr lang="en-US" sz="1400" dirty="0"/>
              <a:t> </a:t>
            </a:r>
          </a:p>
          <a:p>
            <a:r>
              <a:rPr lang="en-US" sz="1400" dirty="0"/>
              <a:t>Do any mechanical fixtures for a test setup need to be designed/fabricated? </a:t>
            </a:r>
          </a:p>
          <a:p>
            <a:r>
              <a:rPr lang="en-US" sz="1400" dirty="0"/>
              <a:t>Preferred board fabrication house?  </a:t>
            </a:r>
          </a:p>
          <a:p>
            <a:r>
              <a:rPr lang="en-US" sz="1400" dirty="0"/>
              <a:t>Preferred </a:t>
            </a:r>
            <a:r>
              <a:rPr lang="en-US" sz="1400" dirty="0" err="1"/>
              <a:t>wirebonding</a:t>
            </a:r>
            <a:r>
              <a:rPr lang="en-US" sz="1400" dirty="0"/>
              <a:t> house? N/A</a:t>
            </a:r>
          </a:p>
          <a:p>
            <a:r>
              <a:rPr lang="en-US" sz="1400" dirty="0"/>
              <a:t>Preferred die attach house? N/A</a:t>
            </a:r>
          </a:p>
          <a:p>
            <a:r>
              <a:rPr lang="en-US" sz="1400" dirty="0"/>
              <a:t>Preferred assembly house?  </a:t>
            </a:r>
            <a:r>
              <a:rPr lang="en-US" sz="1400" dirty="0" err="1">
                <a:solidFill>
                  <a:srgbClr val="FF0000"/>
                </a:solidFill>
              </a:rPr>
              <a:t>Digicom</a:t>
            </a:r>
            <a:endParaRPr lang="en-US" sz="1400" dirty="0">
              <a:solidFill>
                <a:srgbClr val="FF0000"/>
              </a:solidFill>
            </a:endParaRPr>
          </a:p>
          <a:p>
            <a:r>
              <a:rPr lang="en-US" sz="1400" dirty="0"/>
              <a:t>Preferred </a:t>
            </a:r>
            <a:r>
              <a:rPr lang="en-US" sz="1400" dirty="0" err="1"/>
              <a:t>pastemask</a:t>
            </a:r>
            <a:r>
              <a:rPr lang="en-US" sz="1400" dirty="0"/>
              <a:t> stencil house?  N/A  </a:t>
            </a:r>
            <a:r>
              <a:rPr lang="en-US" sz="1400" dirty="0">
                <a:solidFill>
                  <a:srgbClr val="FF0000"/>
                </a:solidFill>
              </a:rPr>
              <a:t>(</a:t>
            </a:r>
            <a:r>
              <a:rPr lang="en-US" sz="1400" dirty="0" err="1">
                <a:solidFill>
                  <a:srgbClr val="FF0000"/>
                </a:solidFill>
              </a:rPr>
              <a:t>Digicom</a:t>
            </a:r>
            <a:r>
              <a:rPr lang="en-US" sz="1400" dirty="0">
                <a:solidFill>
                  <a:srgbClr val="FF0000"/>
                </a:solidFill>
              </a:rPr>
              <a:t> will order the </a:t>
            </a:r>
            <a:r>
              <a:rPr lang="en-US" sz="1400" dirty="0" err="1">
                <a:solidFill>
                  <a:srgbClr val="FF0000"/>
                </a:solidFill>
              </a:rPr>
              <a:t>pastemask</a:t>
            </a:r>
            <a:r>
              <a:rPr lang="en-US" sz="1400" dirty="0">
                <a:solidFill>
                  <a:srgbClr val="FF0000"/>
                </a:solidFill>
              </a:rPr>
              <a:t> stencils)</a:t>
            </a:r>
          </a:p>
          <a:p>
            <a:endParaRPr lang="en-US" sz="1400" dirty="0"/>
          </a:p>
          <a:p>
            <a:r>
              <a:rPr lang="en-US" sz="1400" dirty="0"/>
              <a:t>Other requirements (e.g. connectors, tented vias, vias-in-pads, diff pairs, vias-between-pads, ~3 mil circular pads, high-speed traces, etc.)?  </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a:t>
            </a:r>
          </a:p>
          <a:p>
            <a:r>
              <a:rPr lang="en-US" sz="1400" dirty="0"/>
              <a:t>Name of advisor(s) and date he/she/they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49087" y="276447"/>
            <a:ext cx="10006756"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p:cNvSpPr txBox="1"/>
          <p:nvPr/>
        </p:nvSpPr>
        <p:spPr>
          <a:xfrm>
            <a:off x="265814" y="935665"/>
            <a:ext cx="10590028" cy="3108543"/>
          </a:xfrm>
          <a:prstGeom prst="rect">
            <a:avLst/>
          </a:prstGeom>
          <a:noFill/>
        </p:spPr>
        <p:txBody>
          <a:bodyPr wrap="square" rtlCol="0">
            <a:spAutoFit/>
          </a:bodyPr>
          <a:lstStyle/>
          <a:p>
            <a:r>
              <a:rPr lang="en-US" sz="1400" dirty="0"/>
              <a:t>How many boards do you want fabricated and how many of those do you want stuffed?  </a:t>
            </a:r>
          </a:p>
          <a:p>
            <a:endParaRPr lang="en-US" sz="1400" dirty="0"/>
          </a:p>
          <a:p>
            <a:r>
              <a:rPr lang="en-US" sz="1400" dirty="0"/>
              <a:t>Do you want </a:t>
            </a:r>
            <a:r>
              <a:rPr lang="en-US" sz="1400" dirty="0" err="1"/>
              <a:t>Digicom</a:t>
            </a:r>
            <a:r>
              <a:rPr lang="en-US" sz="1400" dirty="0"/>
              <a:t> to buy parts for you?</a:t>
            </a:r>
          </a:p>
          <a:p>
            <a:r>
              <a:rPr lang="en-US" sz="1400" dirty="0"/>
              <a:t>Do you want </a:t>
            </a:r>
            <a:r>
              <a:rPr lang="en-US" sz="1400" dirty="0" err="1"/>
              <a:t>Digicom</a:t>
            </a:r>
            <a:r>
              <a:rPr lang="en-US" sz="1400" dirty="0"/>
              <a:t> to buy </a:t>
            </a:r>
            <a:r>
              <a:rPr lang="en-US" sz="1400" dirty="0" err="1"/>
              <a:t>pastemask</a:t>
            </a:r>
            <a:r>
              <a:rPr lang="en-US" sz="1400" dirty="0"/>
              <a:t> stencils for you?</a:t>
            </a:r>
          </a:p>
          <a:p>
            <a:r>
              <a:rPr lang="en-US" sz="1400" dirty="0"/>
              <a:t>Do you have a parts list with manufacturer’s part numbers?</a:t>
            </a:r>
          </a:p>
          <a:p>
            <a:r>
              <a:rPr lang="en-US" sz="1400" dirty="0"/>
              <a:t>If you have SMA connectors, do you want </a:t>
            </a:r>
            <a:r>
              <a:rPr lang="en-US" sz="1400" dirty="0" err="1"/>
              <a:t>Digicom</a:t>
            </a:r>
            <a:r>
              <a:rPr lang="en-US" sz="1400" dirty="0"/>
              <a:t> to do assembly using heat sinks screwed into the SMAs during the soldering step?</a:t>
            </a:r>
          </a:p>
          <a:p>
            <a:endParaRPr lang="en-US" sz="1400" dirty="0"/>
          </a:p>
          <a:p>
            <a:r>
              <a:rPr lang="en-US" sz="1400" dirty="0"/>
              <a:t>For footprint design in Altium, the Supreme Guru needs to understand your package’s pin-out:</a:t>
            </a:r>
          </a:p>
          <a:p>
            <a:endParaRPr lang="en-US" sz="1400" dirty="0"/>
          </a:p>
          <a:p>
            <a:r>
              <a:rPr lang="en-US" sz="1400" dirty="0"/>
              <a:t>What is the pin pitch?  </a:t>
            </a:r>
            <a:r>
              <a:rPr lang="en-US" sz="1400" dirty="0">
                <a:solidFill>
                  <a:srgbClr val="FF0000"/>
                </a:solidFill>
              </a:rPr>
              <a:t>0.4mm</a:t>
            </a:r>
          </a:p>
          <a:p>
            <a:r>
              <a:rPr lang="en-US" sz="1400" dirty="0"/>
              <a:t>What is the metallurgy of the pins?  </a:t>
            </a:r>
            <a:r>
              <a:rPr lang="en-US" sz="1400" dirty="0">
                <a:solidFill>
                  <a:srgbClr val="FF0000"/>
                </a:solidFill>
              </a:rPr>
              <a:t>Gold over nickel (i.e. </a:t>
            </a:r>
            <a:r>
              <a:rPr lang="en-US" sz="1400" dirty="0" err="1">
                <a:solidFill>
                  <a:srgbClr val="FF0000"/>
                </a:solidFill>
              </a:rPr>
              <a:t>Digicom</a:t>
            </a:r>
            <a:r>
              <a:rPr lang="en-US" sz="1400" dirty="0">
                <a:solidFill>
                  <a:srgbClr val="FF0000"/>
                </a:solidFill>
              </a:rPr>
              <a:t> should use lead-free </a:t>
            </a:r>
            <a:r>
              <a:rPr lang="en-US" sz="1400" dirty="0" err="1">
                <a:solidFill>
                  <a:srgbClr val="FF0000"/>
                </a:solidFill>
              </a:rPr>
              <a:t>solderpaste</a:t>
            </a:r>
            <a:r>
              <a:rPr lang="en-US" sz="1400" dirty="0">
                <a:solidFill>
                  <a:srgbClr val="FF0000"/>
                </a:solidFill>
              </a:rPr>
              <a:t> for assembly)</a:t>
            </a:r>
          </a:p>
          <a:p>
            <a:r>
              <a:rPr lang="en-US" sz="1400" dirty="0"/>
              <a:t>What is the nominal width of each pin?  </a:t>
            </a:r>
            <a:r>
              <a:rPr lang="en-US" sz="1400" dirty="0">
                <a:solidFill>
                  <a:srgbClr val="FF0000"/>
                </a:solidFill>
              </a:rPr>
              <a:t>0.2mm</a:t>
            </a:r>
          </a:p>
          <a:p>
            <a:r>
              <a:rPr lang="en-US" sz="1400" dirty="0"/>
              <a:t>If you have a drawing of the package, please post it on the next slide.  </a:t>
            </a:r>
            <a:r>
              <a:rPr lang="en-US" sz="1400" dirty="0">
                <a:solidFill>
                  <a:srgbClr val="FF0000"/>
                </a:solidFill>
              </a:rPr>
              <a:t>It’s a QFN-48 package.  The drawing and URL are on the next slide.</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489857" y="173491"/>
            <a:ext cx="10365985"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a:extLst>
              <a:ext uri="{FF2B5EF4-FFF2-40B4-BE49-F238E27FC236}">
                <a16:creationId xmlns:a16="http://schemas.microsoft.com/office/drawing/2014/main" id="{20203BD3-8AB9-4B1D-B91F-9D2F06186B50}"/>
              </a:ext>
            </a:extLst>
          </p:cNvPr>
          <p:cNvSpPr txBox="1"/>
          <p:nvPr/>
        </p:nvSpPr>
        <p:spPr>
          <a:xfrm>
            <a:off x="43543" y="604378"/>
            <a:ext cx="11675706" cy="307777"/>
          </a:xfrm>
          <a:prstGeom prst="rect">
            <a:avLst/>
          </a:prstGeom>
          <a:noFill/>
        </p:spPr>
        <p:txBody>
          <a:bodyPr wrap="square" rtlCol="0">
            <a:spAutoFit/>
          </a:bodyPr>
          <a:lstStyle/>
          <a:p>
            <a:r>
              <a:rPr lang="en-US" sz="1400" dirty="0">
                <a:hlinkClick r:id="rId2"/>
              </a:rPr>
              <a:t>https://www.qptechnologies.com/wp-content/uploads/2020/11/QP-QFN48-6MM-0.40MM.pdf</a:t>
            </a:r>
            <a:endParaRPr lang="en-US" sz="1400" dirty="0"/>
          </a:p>
        </p:txBody>
      </p:sp>
      <p:pic>
        <p:nvPicPr>
          <p:cNvPr id="10" name="Picture 9">
            <a:extLst>
              <a:ext uri="{FF2B5EF4-FFF2-40B4-BE49-F238E27FC236}">
                <a16:creationId xmlns:a16="http://schemas.microsoft.com/office/drawing/2014/main" id="{888D83F8-BDD4-4034-8199-65CE2E578D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8596" y="1088571"/>
            <a:ext cx="8737973" cy="5595938"/>
          </a:xfrm>
          <a:prstGeom prst="rect">
            <a:avLst/>
          </a:prstGeom>
        </p:spPr>
      </p:pic>
    </p:spTree>
    <p:extLst>
      <p:ext uri="{BB962C8B-B14F-4D97-AF65-F5344CB8AC3E}">
        <p14:creationId xmlns:p14="http://schemas.microsoft.com/office/powerpoint/2010/main" val="229321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D790F-3D87-4B66-B428-358D59E39815}"/>
              </a:ext>
            </a:extLst>
          </p:cNvPr>
          <p:cNvSpPr>
            <a:spLocks noGrp="1"/>
          </p:cNvSpPr>
          <p:nvPr>
            <p:ph type="sldNum" sz="quarter" idx="12"/>
          </p:nvPr>
        </p:nvSpPr>
        <p:spPr/>
        <p:txBody>
          <a:bodyPr/>
          <a:lstStyle/>
          <a:p>
            <a:fld id="{DBE9D72D-E473-4B9D-84C0-B3E7B6CAA47D}" type="slidenum">
              <a:rPr lang="en-US" smtClean="0"/>
              <a:t>17</a:t>
            </a:fld>
            <a:endParaRPr lang="en-US"/>
          </a:p>
        </p:txBody>
      </p:sp>
      <p:pic>
        <p:nvPicPr>
          <p:cNvPr id="4" name="Picture 3" descr="Diagram&#10;&#10;Description automatically generated">
            <a:extLst>
              <a:ext uri="{FF2B5EF4-FFF2-40B4-BE49-F238E27FC236}">
                <a16:creationId xmlns:a16="http://schemas.microsoft.com/office/drawing/2014/main" id="{CD9D5FCD-D9B3-4F50-A7A8-C85CDF0C0C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2503" y="988072"/>
            <a:ext cx="7191469" cy="5337419"/>
          </a:xfrm>
          <a:prstGeom prst="rect">
            <a:avLst/>
          </a:prstGeom>
        </p:spPr>
      </p:pic>
      <p:sp>
        <p:nvSpPr>
          <p:cNvPr id="5" name="TextBox 4">
            <a:extLst>
              <a:ext uri="{FF2B5EF4-FFF2-40B4-BE49-F238E27FC236}">
                <a16:creationId xmlns:a16="http://schemas.microsoft.com/office/drawing/2014/main" id="{3D9E1579-6FEE-4FDA-84FE-C3817CCD545C}"/>
              </a:ext>
            </a:extLst>
          </p:cNvPr>
          <p:cNvSpPr txBox="1"/>
          <p:nvPr/>
        </p:nvSpPr>
        <p:spPr>
          <a:xfrm>
            <a:off x="372694" y="299021"/>
            <a:ext cx="5928432" cy="307777"/>
          </a:xfrm>
          <a:prstGeom prst="rect">
            <a:avLst/>
          </a:prstGeom>
          <a:noFill/>
        </p:spPr>
        <p:txBody>
          <a:bodyPr wrap="square" rtlCol="0">
            <a:spAutoFit/>
          </a:bodyPr>
          <a:lstStyle/>
          <a:p>
            <a:r>
              <a:rPr lang="en-US" sz="1400" dirty="0"/>
              <a:t>From Dan </a:t>
            </a:r>
            <a:r>
              <a:rPr lang="en-US" sz="1400" dirty="0" err="1"/>
              <a:t>Frictman</a:t>
            </a:r>
            <a:r>
              <a:rPr lang="en-US" sz="1400" dirty="0"/>
              <a:t>:  “This is the package / pin-out mark-up we sent them.”</a:t>
            </a:r>
          </a:p>
        </p:txBody>
      </p:sp>
    </p:spTree>
    <p:extLst>
      <p:ext uri="{BB962C8B-B14F-4D97-AF65-F5344CB8AC3E}">
        <p14:creationId xmlns:p14="http://schemas.microsoft.com/office/powerpoint/2010/main" val="1176732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D790F-3D87-4B66-B428-358D59E39815}"/>
              </a:ext>
            </a:extLst>
          </p:cNvPr>
          <p:cNvSpPr>
            <a:spLocks noGrp="1"/>
          </p:cNvSpPr>
          <p:nvPr>
            <p:ph type="sldNum" sz="quarter" idx="12"/>
          </p:nvPr>
        </p:nvSpPr>
        <p:spPr/>
        <p:txBody>
          <a:bodyPr/>
          <a:lstStyle/>
          <a:p>
            <a:fld id="{DBE9D72D-E473-4B9D-84C0-B3E7B6CAA47D}" type="slidenum">
              <a:rPr lang="en-US" smtClean="0"/>
              <a:t>18</a:t>
            </a:fld>
            <a:endParaRPr lang="en-US"/>
          </a:p>
        </p:txBody>
      </p:sp>
      <p:pic>
        <p:nvPicPr>
          <p:cNvPr id="6" name="Picture 5">
            <a:extLst>
              <a:ext uri="{FF2B5EF4-FFF2-40B4-BE49-F238E27FC236}">
                <a16:creationId xmlns:a16="http://schemas.microsoft.com/office/drawing/2014/main" id="{2CC322C5-F997-4606-90F5-C3C31CFB83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803" y="537373"/>
            <a:ext cx="7328783" cy="4992734"/>
          </a:xfrm>
          <a:prstGeom prst="rect">
            <a:avLst/>
          </a:prstGeom>
        </p:spPr>
      </p:pic>
      <p:sp>
        <p:nvSpPr>
          <p:cNvPr id="7" name="TextBox 6">
            <a:extLst>
              <a:ext uri="{FF2B5EF4-FFF2-40B4-BE49-F238E27FC236}">
                <a16:creationId xmlns:a16="http://schemas.microsoft.com/office/drawing/2014/main" id="{B7F409A7-8412-4308-98BC-9EC941E831DE}"/>
              </a:ext>
            </a:extLst>
          </p:cNvPr>
          <p:cNvSpPr txBox="1"/>
          <p:nvPr/>
        </p:nvSpPr>
        <p:spPr>
          <a:xfrm>
            <a:off x="108342" y="136525"/>
            <a:ext cx="11882866" cy="523220"/>
          </a:xfrm>
          <a:prstGeom prst="rect">
            <a:avLst/>
          </a:prstGeom>
          <a:noFill/>
        </p:spPr>
        <p:txBody>
          <a:bodyPr wrap="square" rtlCol="0">
            <a:spAutoFit/>
          </a:bodyPr>
          <a:lstStyle/>
          <a:p>
            <a:r>
              <a:rPr lang="en-US" sz="1400" dirty="0"/>
              <a:t>This is the standard pin-numbering convention for a QFN-48 package.  We need to know the mapping to signal name and electrical type (e.g. input, output, power, passive, etc.)</a:t>
            </a:r>
          </a:p>
        </p:txBody>
      </p:sp>
    </p:spTree>
    <p:extLst>
      <p:ext uri="{BB962C8B-B14F-4D97-AF65-F5344CB8AC3E}">
        <p14:creationId xmlns:p14="http://schemas.microsoft.com/office/powerpoint/2010/main" val="61670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19</a:t>
            </a:fld>
            <a:endParaRPr lang="en-US"/>
          </a:p>
        </p:txBody>
      </p:sp>
      <p:sp>
        <p:nvSpPr>
          <p:cNvPr id="3" name="TextBox 2"/>
          <p:cNvSpPr txBox="1"/>
          <p:nvPr/>
        </p:nvSpPr>
        <p:spPr>
          <a:xfrm>
            <a:off x="996043" y="276447"/>
            <a:ext cx="9859799"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p:cNvSpPr txBox="1"/>
          <p:nvPr/>
        </p:nvSpPr>
        <p:spPr>
          <a:xfrm>
            <a:off x="373682" y="1049965"/>
            <a:ext cx="11724625" cy="3108543"/>
          </a:xfrm>
          <a:prstGeom prst="rect">
            <a:avLst/>
          </a:prstGeom>
          <a:noFill/>
        </p:spPr>
        <p:txBody>
          <a:bodyPr wrap="square" rtlCol="0">
            <a:spAutoFit/>
          </a:bodyPr>
          <a:lstStyle/>
          <a:p>
            <a:r>
              <a:rPr lang="en-US" sz="1400" dirty="0"/>
              <a:t> </a:t>
            </a:r>
          </a:p>
          <a:p>
            <a:r>
              <a:rPr lang="en-US" sz="1400" dirty="0"/>
              <a:t>What surface plating do you want on your board?  </a:t>
            </a:r>
            <a:r>
              <a:rPr lang="en-US" sz="1400" dirty="0">
                <a:solidFill>
                  <a:srgbClr val="FF0000"/>
                </a:solidFill>
              </a:rPr>
              <a:t>ENIG</a:t>
            </a:r>
          </a:p>
          <a:p>
            <a:r>
              <a:rPr lang="en-US" sz="1400" dirty="0"/>
              <a:t>Does your die/package have a </a:t>
            </a:r>
            <a:r>
              <a:rPr lang="en-US" sz="1400" dirty="0" err="1"/>
              <a:t>cornermark</a:t>
            </a:r>
            <a:r>
              <a:rPr lang="en-US" sz="1400" dirty="0"/>
              <a:t>? </a:t>
            </a:r>
            <a:r>
              <a:rPr lang="en-US" sz="1400" dirty="0">
                <a:solidFill>
                  <a:srgbClr val="FF0000"/>
                </a:solidFill>
              </a:rPr>
              <a:t>Yes, a corner cut, as shown on the previous slide.</a:t>
            </a:r>
          </a:p>
          <a:p>
            <a:endParaRPr lang="en-US" sz="1400" dirty="0"/>
          </a:p>
          <a:p>
            <a:r>
              <a:rPr lang="en-US" sz="1400" dirty="0"/>
              <a:t>What dielectric laminate material do you want for the board’s layer </a:t>
            </a:r>
            <a:r>
              <a:rPr lang="en-US" sz="1400" dirty="0" err="1"/>
              <a:t>stackup</a:t>
            </a:r>
            <a:r>
              <a:rPr lang="en-US" sz="1400" dirty="0"/>
              <a:t>?  </a:t>
            </a:r>
            <a:r>
              <a:rPr lang="en-US" sz="1400" dirty="0">
                <a:solidFill>
                  <a:srgbClr val="FF0000"/>
                </a:solidFill>
              </a:rPr>
              <a:t>Megtron-6</a:t>
            </a:r>
            <a:r>
              <a:rPr lang="en-US" sz="1400" dirty="0"/>
              <a:t> </a:t>
            </a:r>
          </a:p>
          <a:p>
            <a:endParaRPr lang="en-US" sz="1400" dirty="0"/>
          </a:p>
          <a:p>
            <a:r>
              <a:rPr lang="en-US" sz="1400" dirty="0"/>
              <a:t>The Supreme Guru needs to understand what the requirements are for decoupling capacitors for your chip.</a:t>
            </a:r>
          </a:p>
          <a:p>
            <a:endParaRPr lang="en-US" sz="1400" dirty="0"/>
          </a:p>
          <a:p>
            <a:r>
              <a:rPr lang="en-US" sz="1400" dirty="0"/>
              <a:t>How many power domains does your chip have?</a:t>
            </a:r>
          </a:p>
          <a:p>
            <a:r>
              <a:rPr lang="en-US" sz="1400" dirty="0"/>
              <a:t>List their voltages:</a:t>
            </a:r>
          </a:p>
          <a:p>
            <a:endParaRPr lang="en-US" sz="1400" dirty="0"/>
          </a:p>
          <a:p>
            <a:r>
              <a:rPr lang="en-US" sz="1400" dirty="0"/>
              <a:t>What is the worst case current for each domain?  Worst case di/dt?</a:t>
            </a:r>
          </a:p>
          <a:p>
            <a:endParaRPr lang="en-US" sz="1400" dirty="0"/>
          </a:p>
          <a:p>
            <a:endParaRPr lang="en-US" sz="1400" dirty="0"/>
          </a:p>
        </p:txBody>
      </p:sp>
    </p:spTree>
    <p:extLst>
      <p:ext uri="{BB962C8B-B14F-4D97-AF65-F5344CB8AC3E}">
        <p14:creationId xmlns:p14="http://schemas.microsoft.com/office/powerpoint/2010/main" val="935259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20</a:t>
            </a:fld>
            <a:endParaRPr lang="en-US"/>
          </a:p>
        </p:txBody>
      </p:sp>
      <p:sp>
        <p:nvSpPr>
          <p:cNvPr id="4" name="TextBox 3"/>
          <p:cNvSpPr txBox="1"/>
          <p:nvPr/>
        </p:nvSpPr>
        <p:spPr>
          <a:xfrm>
            <a:off x="200499" y="1311429"/>
            <a:ext cx="11724625" cy="307777"/>
          </a:xfrm>
          <a:prstGeom prst="rect">
            <a:avLst/>
          </a:prstGeom>
          <a:noFill/>
        </p:spPr>
        <p:txBody>
          <a:bodyPr wrap="square" rtlCol="0">
            <a:spAutoFit/>
          </a:bodyPr>
          <a:lstStyle/>
          <a:p>
            <a:r>
              <a:rPr lang="en-US" sz="1400" dirty="0"/>
              <a:t>Please attach a screenshot of your Altium schematic symbol here </a:t>
            </a:r>
            <a:r>
              <a:rPr lang="en-US" sz="1400" dirty="0">
                <a:solidFill>
                  <a:srgbClr val="FF0000"/>
                </a:solidFill>
              </a:rPr>
              <a:t>(delete this and paste your own, this is the symbol for the GPS chip)</a:t>
            </a:r>
            <a:r>
              <a:rPr lang="en-US" sz="1400" dirty="0"/>
              <a:t>:</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3275" y="2279650"/>
            <a:ext cx="2160414" cy="4259262"/>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2866" y="2333547"/>
            <a:ext cx="1635534" cy="4110044"/>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3773" y="2333547"/>
            <a:ext cx="1561298" cy="4022803"/>
          </a:xfrm>
          <a:prstGeom prst="rect">
            <a:avLst/>
          </a:prstGeom>
        </p:spPr>
      </p:pic>
      <p:sp>
        <p:nvSpPr>
          <p:cNvPr id="9" name="TextBox 8"/>
          <p:cNvSpPr txBox="1"/>
          <p:nvPr/>
        </p:nvSpPr>
        <p:spPr>
          <a:xfrm>
            <a:off x="7249885" y="2848289"/>
            <a:ext cx="4024993" cy="646331"/>
          </a:xfrm>
          <a:prstGeom prst="rect">
            <a:avLst/>
          </a:prstGeom>
          <a:noFill/>
        </p:spPr>
        <p:txBody>
          <a:bodyPr wrap="square" rtlCol="0">
            <a:spAutoFit/>
          </a:bodyPr>
          <a:lstStyle/>
          <a:p>
            <a:r>
              <a:rPr lang="en-US" sz="1200" dirty="0"/>
              <a:t>These 3 sub-parts of the full Altium schematic symbol show the signal pins (there are 17 sub-parts, total, in the actual Altium symbol).</a:t>
            </a:r>
          </a:p>
        </p:txBody>
      </p:sp>
      <p:sp>
        <p:nvSpPr>
          <p:cNvPr id="10" name="TextBox 9"/>
          <p:cNvSpPr txBox="1"/>
          <p:nvPr/>
        </p:nvSpPr>
        <p:spPr>
          <a:xfrm>
            <a:off x="996043" y="276447"/>
            <a:ext cx="9859799"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Tree>
    <p:extLst>
      <p:ext uri="{BB962C8B-B14F-4D97-AF65-F5344CB8AC3E}">
        <p14:creationId xmlns:p14="http://schemas.microsoft.com/office/powerpoint/2010/main" val="1439550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7" y="4663217"/>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21</a:t>
            </a:fld>
            <a:endParaRPr kern="0">
              <a:solidFill>
                <a:srgbClr val="595959"/>
              </a:solidFill>
              <a:latin typeface="Arial"/>
              <a:cs typeface="Arial"/>
              <a:sym typeface="Arial"/>
            </a:endParaRPr>
          </a:p>
        </p:txBody>
      </p:sp>
      <p:sp>
        <p:nvSpPr>
          <p:cNvPr id="55" name="Google Shape;55;p13"/>
          <p:cNvSpPr txBox="1"/>
          <p:nvPr/>
        </p:nvSpPr>
        <p:spPr>
          <a:xfrm>
            <a:off x="415013" y="381279"/>
            <a:ext cx="10720000" cy="5859577"/>
          </a:xfrm>
          <a:prstGeom prst="rect">
            <a:avLst/>
          </a:prstGeom>
          <a:noFill/>
          <a:ln>
            <a:noFill/>
          </a:ln>
        </p:spPr>
        <p:txBody>
          <a:bodyPr spcFirstLastPara="1" wrap="square" lIns="91433" tIns="45700" rIns="91433" bIns="45700" anchor="t" anchorCtr="0">
            <a:spAutoFit/>
          </a:bodyPr>
          <a:lstStyle/>
          <a:p>
            <a:pPr algn="ctr" defTabSz="1219170">
              <a:buClr>
                <a:srgbClr val="000000"/>
              </a:buClr>
            </a:pPr>
            <a:r>
              <a:rPr lang="en" sz="2267" kern="0">
                <a:solidFill>
                  <a:srgbClr val="000000"/>
                </a:solidFill>
                <a:latin typeface="Arial"/>
                <a:ea typeface="Arial"/>
                <a:cs typeface="Arial"/>
                <a:sym typeface="Arial"/>
              </a:rPr>
              <a:t>Steps in Testing (General)</a:t>
            </a:r>
            <a:endParaRPr sz="2000" kern="0">
              <a:solidFill>
                <a:srgbClr val="000000"/>
              </a:solidFill>
              <a:latin typeface="Arial"/>
              <a:ea typeface="Arial"/>
              <a:cs typeface="Arial"/>
              <a:sym typeface="Arial"/>
            </a:endParaRPr>
          </a:p>
          <a:p>
            <a:pPr defTabSz="1219170">
              <a:buClr>
                <a:srgbClr val="000000"/>
              </a:buClr>
            </a:pPr>
            <a:endParaRPr sz="1467" kern="0">
              <a:solidFill>
                <a:srgbClr val="000000"/>
              </a:solidFill>
              <a:latin typeface="Arial"/>
              <a:cs typeface="Arial"/>
              <a:sym typeface="Arial"/>
            </a:endParaRPr>
          </a:p>
          <a:p>
            <a:pPr defTabSz="1219170">
              <a:buClr>
                <a:srgbClr val="000000"/>
              </a:buClr>
            </a:pPr>
            <a:endParaRPr sz="1467" kern="0">
              <a:solidFill>
                <a:srgbClr val="000000"/>
              </a:solidFill>
              <a:latin typeface="Arial"/>
              <a:ea typeface="Arial"/>
              <a:cs typeface="Arial"/>
              <a:sym typeface="Arial"/>
            </a:endParaRPr>
          </a:p>
          <a:p>
            <a:pPr defTabSz="1219170">
              <a:buClr>
                <a:srgbClr val="000000"/>
              </a:buClr>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First:  after receiving the 20 bare boards back from the board house: </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Mark boards with serial numbers 1 through 20 </a:t>
            </a:r>
            <a:endParaRPr sz="1467" kern="0">
              <a:solidFill>
                <a:srgbClr val="000000"/>
              </a:solidFill>
              <a:latin typeface="Arial"/>
              <a:cs typeface="Arial"/>
              <a:sym typeface="Arial"/>
            </a:endParaRPr>
          </a:p>
          <a:p>
            <a:pPr marL="1659425" lvl="3" indent="-296326" defTabSz="1219170">
              <a:buClr>
                <a:srgbClr val="000000"/>
              </a:buClr>
              <a:buSzPts val="1100"/>
              <a:buFont typeface="Arial"/>
              <a:buChar char="•"/>
            </a:pPr>
            <a:r>
              <a:rPr lang="en" sz="1467" kern="0">
                <a:solidFill>
                  <a:srgbClr val="000000"/>
                </a:solidFill>
                <a:latin typeface="Arial"/>
                <a:ea typeface="Arial"/>
                <a:cs typeface="Arial"/>
                <a:sym typeface="Arial"/>
              </a:rPr>
              <a:t>Use permanent marker (also a diamond scribe, just in case Digicom’s washing machine erases the marker)</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Ohm out all bare boards and verify there are no power to GND shorts</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Create an Excel Test Report file and note serial number for each of the boards.  List any shorts</a:t>
            </a:r>
            <a:endParaRPr sz="1467" kern="0">
              <a:solidFill>
                <a:srgbClr val="000000"/>
              </a:solidFill>
              <a:latin typeface="Arial"/>
              <a:cs typeface="Arial"/>
              <a:sym typeface="Arial"/>
            </a:endParaRPr>
          </a:p>
          <a:p>
            <a:pPr marL="1659425" lvl="3" indent="-296326" defTabSz="1219170">
              <a:buClr>
                <a:srgbClr val="000000"/>
              </a:buClr>
              <a:buSzPts val="1100"/>
              <a:buFont typeface="Arial"/>
              <a:buChar char="•"/>
            </a:pPr>
            <a:r>
              <a:rPr lang="en" sz="1467" kern="0">
                <a:solidFill>
                  <a:srgbClr val="000000"/>
                </a:solidFill>
                <a:latin typeface="Arial"/>
                <a:ea typeface="Arial"/>
                <a:cs typeface="Arial"/>
                <a:sym typeface="Arial"/>
              </a:rPr>
              <a:t>Push Excel Test Report file with these test results to board repo’s Test Plan directory</a:t>
            </a:r>
            <a:endParaRPr sz="1467" kern="0">
              <a:solidFill>
                <a:srgbClr val="000000"/>
              </a:solidFill>
              <a:latin typeface="Arial"/>
              <a:cs typeface="Arial"/>
              <a:sym typeface="Arial"/>
            </a:endParaRPr>
          </a:p>
          <a:p>
            <a:pPr marL="745048" lvl="1" indent="-203195" defTabSz="1219170">
              <a:buClr>
                <a:srgbClr val="000000"/>
              </a:buClr>
              <a:buSzPts val="1100"/>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Second:</a:t>
            </a:r>
            <a:endParaRPr sz="1467" kern="0">
              <a:solidFill>
                <a:srgbClr val="000000"/>
              </a:solidFill>
              <a:latin typeface="Arial"/>
              <a:cs typeface="Arial"/>
              <a:sym typeface="Arial"/>
            </a:endParaRPr>
          </a:p>
          <a:p>
            <a:pPr marL="1371566" lvl="2" indent="-313259" defTabSz="1219170">
              <a:buClr>
                <a:srgbClr val="FF0000"/>
              </a:buClr>
              <a:buSzPts val="1100"/>
              <a:buFont typeface="Arial"/>
              <a:buChar char="•"/>
            </a:pPr>
            <a:r>
              <a:rPr lang="en" sz="1467" kern="0">
                <a:solidFill>
                  <a:srgbClr val="FF0000"/>
                </a:solidFill>
                <a:latin typeface="Arial"/>
                <a:cs typeface="Arial"/>
                <a:sym typeface="Arial"/>
              </a:rPr>
              <a:t>For RF test purposes, would like 8 bare boards, plus OSCI-bear package, plus parts &amp; instructions to Digicom for topside &amp; backside assembly </a:t>
            </a:r>
            <a:endParaRPr sz="1467" kern="0">
              <a:solidFill>
                <a:srgbClr val="FF0000"/>
              </a:solidFill>
              <a:latin typeface="Arial"/>
              <a:cs typeface="Arial"/>
              <a:sym typeface="Arial"/>
            </a:endParaRPr>
          </a:p>
          <a:p>
            <a:pPr marL="1828754" lvl="3" indent="-313259" defTabSz="1219170">
              <a:buClr>
                <a:srgbClr val="FF0000"/>
              </a:buClr>
              <a:buSzPts val="1100"/>
              <a:buFont typeface="Arial"/>
              <a:buChar char="•"/>
            </a:pPr>
            <a:r>
              <a:rPr lang="en" sz="1467" kern="0">
                <a:solidFill>
                  <a:srgbClr val="FF0000"/>
                </a:solidFill>
                <a:latin typeface="Arial"/>
                <a:cs typeface="Arial"/>
                <a:sym typeface="Arial"/>
              </a:rPr>
              <a:t>4 completely stuffed</a:t>
            </a:r>
            <a:endParaRPr sz="1467" kern="0">
              <a:solidFill>
                <a:srgbClr val="FF0000"/>
              </a:solidFill>
              <a:latin typeface="Arial"/>
              <a:cs typeface="Arial"/>
              <a:sym typeface="Arial"/>
            </a:endParaRPr>
          </a:p>
          <a:p>
            <a:pPr marL="1828754" lvl="3" indent="-313259" defTabSz="1219170">
              <a:buClr>
                <a:srgbClr val="FF0000"/>
              </a:buClr>
              <a:buSzPts val="1100"/>
              <a:buFont typeface="Arial"/>
              <a:buChar char="•"/>
            </a:pPr>
            <a:r>
              <a:rPr lang="en" sz="1467" kern="0">
                <a:solidFill>
                  <a:srgbClr val="FF0000"/>
                </a:solidFill>
                <a:latin typeface="Arial"/>
                <a:cs typeface="Arial"/>
                <a:sym typeface="Arial"/>
              </a:rPr>
              <a:t>2 partially stuffed (no RF external components)</a:t>
            </a:r>
            <a:endParaRPr sz="1467" kern="0">
              <a:solidFill>
                <a:srgbClr val="FF0000"/>
              </a:solidFill>
              <a:latin typeface="Arial"/>
              <a:cs typeface="Arial"/>
              <a:sym typeface="Arial"/>
            </a:endParaRPr>
          </a:p>
          <a:p>
            <a:pPr marL="1828754" lvl="3" indent="-313259" defTabSz="1219170">
              <a:buClr>
                <a:srgbClr val="FF0000"/>
              </a:buClr>
              <a:buSzPts val="1100"/>
              <a:buFont typeface="Arial"/>
              <a:buChar char="•"/>
            </a:pPr>
            <a:r>
              <a:rPr lang="en" sz="1467" kern="0">
                <a:solidFill>
                  <a:srgbClr val="FF0000"/>
                </a:solidFill>
                <a:latin typeface="Arial"/>
                <a:cs typeface="Arial"/>
                <a:sym typeface="Arial"/>
              </a:rPr>
              <a:t>2 spare boards</a:t>
            </a:r>
            <a:endParaRPr sz="1467" kern="0">
              <a:solidFill>
                <a:srgbClr val="FF0000"/>
              </a:solidFill>
              <a:latin typeface="Arial"/>
              <a:cs typeface="Arial"/>
              <a:sym typeface="Arial"/>
            </a:endParaRPr>
          </a:p>
          <a:p>
            <a:pPr marL="914377" lvl="2" defTabSz="1219170">
              <a:buClr>
                <a:srgbClr val="000000"/>
              </a:buClr>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Third: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When stuffed boards arrive back from Digicom, first test the </a:t>
            </a:r>
            <a:r>
              <a:rPr lang="en" sz="1467" kern="0">
                <a:solidFill>
                  <a:srgbClr val="000000"/>
                </a:solidFill>
                <a:latin typeface="Arial"/>
                <a:cs typeface="Arial"/>
                <a:sym typeface="Arial"/>
              </a:rPr>
              <a:t>partially stuffed OSCI-bear boards</a:t>
            </a:r>
            <a:endParaRPr sz="1467" kern="0">
              <a:solidFill>
                <a:srgbClr val="000000"/>
              </a:solidFill>
              <a:latin typeface="Arial"/>
              <a:cs typeface="Arial"/>
              <a:sym typeface="Arial"/>
            </a:endParaRPr>
          </a:p>
          <a:p>
            <a:pPr marL="1828754" lvl="3" indent="-313259" defTabSz="1219170">
              <a:buClr>
                <a:srgbClr val="000000"/>
              </a:buClr>
              <a:buSzPts val="1100"/>
              <a:buFont typeface="Arial"/>
              <a:buChar char="•"/>
            </a:pPr>
            <a:r>
              <a:rPr lang="en" sz="1467" kern="0">
                <a:solidFill>
                  <a:srgbClr val="000000"/>
                </a:solidFill>
                <a:latin typeface="Arial"/>
                <a:ea typeface="Arial"/>
                <a:cs typeface="Arial"/>
                <a:sym typeface="Arial"/>
              </a:rPr>
              <a:t>Ohm-out power test point(s) to GND, to make sure there are no shorts nor opens.  </a:t>
            </a:r>
            <a:endParaRPr sz="1467" kern="0">
              <a:solidFill>
                <a:srgbClr val="000000"/>
              </a:solidFill>
              <a:latin typeface="Arial"/>
              <a:cs typeface="Arial"/>
              <a:sym typeface="Arial"/>
            </a:endParaRPr>
          </a:p>
          <a:p>
            <a:pPr marL="1828754" lvl="3" indent="-313259" defTabSz="1219170">
              <a:buClr>
                <a:srgbClr val="000000"/>
              </a:buClr>
              <a:buSzPts val="1100"/>
              <a:buFont typeface="Arial"/>
              <a:buChar char="•"/>
            </a:pPr>
            <a:r>
              <a:rPr lang="en" sz="1467" kern="0">
                <a:solidFill>
                  <a:srgbClr val="000000"/>
                </a:solidFill>
                <a:latin typeface="Arial"/>
                <a:ea typeface="Arial"/>
                <a:cs typeface="Arial"/>
                <a:sym typeface="Arial"/>
              </a:rPr>
              <a:t>Make resistance measurements on chip’s output signals, to ground.  </a:t>
            </a:r>
            <a:r>
              <a:rPr lang="en" sz="1467" kern="0">
                <a:solidFill>
                  <a:srgbClr val="000000"/>
                </a:solidFill>
                <a:latin typeface="Arial"/>
                <a:cs typeface="Arial"/>
                <a:sym typeface="Arial"/>
              </a:rPr>
              <a:t>Make sure </a:t>
            </a:r>
            <a:r>
              <a:rPr lang="en" sz="1467" kern="0">
                <a:solidFill>
                  <a:srgbClr val="000000"/>
                </a:solidFill>
                <a:latin typeface="Arial"/>
                <a:ea typeface="Arial"/>
                <a:cs typeface="Arial"/>
                <a:sym typeface="Arial"/>
              </a:rPr>
              <a:t>the reading is ~160 kohms to 1 Mohm</a:t>
            </a:r>
            <a:endParaRPr sz="1467" kern="0">
              <a:solidFill>
                <a:srgbClr val="000000"/>
              </a:solidFill>
              <a:latin typeface="Arial"/>
              <a:cs typeface="Arial"/>
              <a:sym typeface="Arial"/>
            </a:endParaRPr>
          </a:p>
          <a:p>
            <a:pPr marL="1828754" lvl="3" indent="-313259" defTabSz="1219170">
              <a:buClr>
                <a:srgbClr val="000000"/>
              </a:buClr>
              <a:buSzPts val="1100"/>
              <a:buFont typeface="Arial"/>
              <a:buChar char="•"/>
            </a:pPr>
            <a:r>
              <a:rPr lang="en" sz="1467" kern="0">
                <a:solidFill>
                  <a:srgbClr val="000000"/>
                </a:solidFill>
                <a:latin typeface="Arial"/>
                <a:ea typeface="Arial"/>
                <a:cs typeface="Arial"/>
                <a:sym typeface="Arial"/>
              </a:rPr>
              <a:t>Resistance measurements on chip’s input signals are probably not worthwhile (probably very high impedance and risks introducing ESD damage to input signals)</a:t>
            </a:r>
            <a:endParaRPr sz="1467" kern="0">
              <a:solidFill>
                <a:srgbClr val="000000"/>
              </a:solidFill>
              <a:latin typeface="Arial"/>
              <a:cs typeface="Arial"/>
              <a:sym typeface="Arial"/>
            </a:endParaRPr>
          </a:p>
        </p:txBody>
      </p:sp>
      <p:pic>
        <p:nvPicPr>
          <p:cNvPr id="56" name="Google Shape;56;p13"/>
          <p:cNvPicPr preferRelativeResize="0"/>
          <p:nvPr/>
        </p:nvPicPr>
        <p:blipFill rotWithShape="1">
          <a:blip r:embed="rId3">
            <a:alphaModFix/>
          </a:blip>
          <a:srcRect/>
          <a:stretch/>
        </p:blipFill>
        <p:spPr>
          <a:xfrm>
            <a:off x="10028464" y="84439"/>
            <a:ext cx="2059941" cy="2054604"/>
          </a:xfrm>
          <a:prstGeom prst="rect">
            <a:avLst/>
          </a:prstGeom>
          <a:noFill/>
          <a:ln>
            <a:noFill/>
          </a:ln>
        </p:spPr>
      </p:pic>
      <p:cxnSp>
        <p:nvCxnSpPr>
          <p:cNvPr id="57" name="Google Shape;57;p13"/>
          <p:cNvCxnSpPr/>
          <p:nvPr/>
        </p:nvCxnSpPr>
        <p:spPr>
          <a:xfrm rot="10800000" flipH="1">
            <a:off x="9699171" y="563547"/>
            <a:ext cx="1241200" cy="1433200"/>
          </a:xfrm>
          <a:prstGeom prst="straightConnector1">
            <a:avLst/>
          </a:prstGeom>
          <a:noFill/>
          <a:ln w="19050" cap="flat" cmpd="sng">
            <a:solidFill>
              <a:srgbClr val="FF0000"/>
            </a:solidFill>
            <a:prstDash val="solid"/>
            <a:miter lim="800000"/>
            <a:headEnd type="none" w="sm" len="sm"/>
            <a:tailEnd type="triangle" w="med" len="med"/>
          </a:ln>
        </p:spPr>
      </p:cxnSp>
      <p:sp>
        <p:nvSpPr>
          <p:cNvPr id="6" name="Google Shape;93;p19">
            <a:extLst>
              <a:ext uri="{FF2B5EF4-FFF2-40B4-BE49-F238E27FC236}">
                <a16:creationId xmlns:a16="http://schemas.microsoft.com/office/drawing/2014/main" id="{2C9A1CE5-D5FC-4269-B665-0E72893D2BDE}"/>
              </a:ext>
            </a:extLst>
          </p:cNvPr>
          <p:cNvSpPr txBox="1">
            <a:spLocks/>
          </p:cNvSpPr>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kern="0" smtClean="0">
                <a:solidFill>
                  <a:srgbClr val="595959"/>
                </a:solidFill>
                <a:latin typeface="Arial"/>
                <a:cs typeface="Arial"/>
                <a:sym typeface="Arial"/>
              </a:rPr>
              <a:pPr defTabSz="1219170">
                <a:buClr>
                  <a:srgbClr val="000000"/>
                </a:buClr>
              </a:pPr>
              <a:t>21</a:t>
            </a:fld>
            <a:endParaRPr lang="en" kern="0" dirty="0">
              <a:solidFill>
                <a:srgbClr val="595959"/>
              </a:solidFill>
              <a:latin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sldNum" idx="12"/>
          </p:nvPr>
        </p:nvSpPr>
        <p:spPr>
          <a:xfrm>
            <a:off x="8472457" y="4663217"/>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22</a:t>
            </a:fld>
            <a:endParaRPr kern="0">
              <a:solidFill>
                <a:srgbClr val="595959"/>
              </a:solidFill>
              <a:latin typeface="Arial"/>
              <a:cs typeface="Arial"/>
              <a:sym typeface="Arial"/>
            </a:endParaRPr>
          </a:p>
        </p:txBody>
      </p:sp>
      <p:sp>
        <p:nvSpPr>
          <p:cNvPr id="63" name="Google Shape;63;p14"/>
          <p:cNvSpPr txBox="1"/>
          <p:nvPr/>
        </p:nvSpPr>
        <p:spPr>
          <a:xfrm>
            <a:off x="782017" y="1152608"/>
            <a:ext cx="10720000" cy="4053442"/>
          </a:xfrm>
          <a:prstGeom prst="rect">
            <a:avLst/>
          </a:prstGeom>
          <a:noFill/>
          <a:ln>
            <a:noFill/>
          </a:ln>
        </p:spPr>
        <p:txBody>
          <a:bodyPr spcFirstLastPara="1" wrap="square" lIns="91433" tIns="45700" rIns="91433" bIns="45700" anchor="t" anchorCtr="0">
            <a:spAutoFit/>
          </a:bodyPr>
          <a:lstStyle/>
          <a:p>
            <a:pPr algn="ctr" defTabSz="1219170">
              <a:buClr>
                <a:srgbClr val="000000"/>
              </a:buClr>
            </a:pPr>
            <a:r>
              <a:rPr lang="en" sz="2267" kern="0">
                <a:solidFill>
                  <a:srgbClr val="000000"/>
                </a:solidFill>
                <a:latin typeface="Arial"/>
                <a:ea typeface="Arial"/>
                <a:cs typeface="Arial"/>
                <a:sym typeface="Arial"/>
              </a:rPr>
              <a:t>Steps in Testing</a:t>
            </a:r>
            <a:endParaRPr sz="2000" kern="0">
              <a:solidFill>
                <a:srgbClr val="000000"/>
              </a:solidFill>
              <a:latin typeface="Arial"/>
              <a:ea typeface="Arial"/>
              <a:cs typeface="Arial"/>
              <a:sym typeface="Arial"/>
            </a:endParaRPr>
          </a:p>
          <a:p>
            <a:pPr defTabSz="1219170">
              <a:buClr>
                <a:srgbClr val="000000"/>
              </a:buClr>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Fourth:  </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Insert </a:t>
            </a:r>
            <a:r>
              <a:rPr lang="en" sz="1467" kern="0">
                <a:solidFill>
                  <a:srgbClr val="000000"/>
                </a:solidFill>
                <a:latin typeface="Arial"/>
                <a:cs typeface="Arial"/>
                <a:sym typeface="Arial"/>
              </a:rPr>
              <a:t>osci</a:t>
            </a:r>
            <a:r>
              <a:rPr lang="en" sz="1467" kern="0">
                <a:solidFill>
                  <a:srgbClr val="000000"/>
                </a:solidFill>
                <a:latin typeface="Arial"/>
                <a:ea typeface="Arial"/>
                <a:cs typeface="Arial"/>
                <a:sym typeface="Arial"/>
              </a:rPr>
              <a:t> board into FPGA board.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Before applying power, ohm-out </a:t>
            </a:r>
            <a:r>
              <a:rPr lang="en" sz="1467" kern="0">
                <a:solidFill>
                  <a:srgbClr val="000000"/>
                </a:solidFill>
                <a:latin typeface="Arial"/>
                <a:cs typeface="Arial"/>
                <a:sym typeface="Arial"/>
              </a:rPr>
              <a:t>osci</a:t>
            </a:r>
            <a:r>
              <a:rPr lang="en" sz="1467" kern="0">
                <a:solidFill>
                  <a:srgbClr val="000000"/>
                </a:solidFill>
                <a:latin typeface="Arial"/>
                <a:ea typeface="Arial"/>
                <a:cs typeface="Arial"/>
                <a:sym typeface="Arial"/>
              </a:rPr>
              <a:t> board ground to FPGA board ground, to make sure they’re connected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Ohm-out the </a:t>
            </a:r>
            <a:r>
              <a:rPr lang="en" sz="1467" kern="0">
                <a:solidFill>
                  <a:srgbClr val="000000"/>
                </a:solidFill>
                <a:latin typeface="Arial"/>
                <a:cs typeface="Arial"/>
                <a:sym typeface="Arial"/>
              </a:rPr>
              <a:t>osci</a:t>
            </a:r>
            <a:r>
              <a:rPr lang="en" sz="1467" kern="0">
                <a:solidFill>
                  <a:srgbClr val="000000"/>
                </a:solidFill>
                <a:latin typeface="Arial"/>
                <a:ea typeface="Arial"/>
                <a:cs typeface="Arial"/>
                <a:sym typeface="Arial"/>
              </a:rPr>
              <a:t> board again from power(s) to ground, to make sure they’re not shorted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Update Excel Test Report file and push to the board repo’s Testing directory</a:t>
            </a:r>
            <a:endParaRPr sz="1467" kern="0">
              <a:solidFill>
                <a:srgbClr val="000000"/>
              </a:solidFill>
              <a:latin typeface="Arial"/>
              <a:cs typeface="Arial"/>
              <a:sym typeface="Arial"/>
            </a:endParaRPr>
          </a:p>
          <a:p>
            <a:pPr marL="914377" lvl="2" defTabSz="1219170">
              <a:buClr>
                <a:srgbClr val="000000"/>
              </a:buClr>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Finally:</a:t>
            </a:r>
            <a:endParaRPr sz="1467" kern="0">
              <a:solidFill>
                <a:srgbClr val="000000"/>
              </a:solidFill>
              <a:latin typeface="Arial"/>
              <a:cs typeface="Arial"/>
              <a:sym typeface="Arial"/>
            </a:endParaRPr>
          </a:p>
          <a:p>
            <a:pPr marL="745048" lvl="1" indent="-203195" defTabSz="1219170">
              <a:buClr>
                <a:srgbClr val="000000"/>
              </a:buClr>
              <a:buSzPts val="1100"/>
            </a:pPr>
            <a:endParaRPr sz="1467" kern="0">
              <a:solidFill>
                <a:srgbClr val="000000"/>
              </a:solidFill>
              <a:latin typeface="Arial"/>
              <a:ea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Write FPGA test software.</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Connect to FPGA from host PC</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Power on the FPGA board and measure power on </a:t>
            </a:r>
            <a:r>
              <a:rPr lang="en" sz="1467" kern="0">
                <a:solidFill>
                  <a:srgbClr val="000000"/>
                </a:solidFill>
                <a:latin typeface="Arial"/>
                <a:cs typeface="Arial"/>
                <a:sym typeface="Arial"/>
              </a:rPr>
              <a:t>osci </a:t>
            </a:r>
            <a:r>
              <a:rPr lang="en" sz="1467" kern="0">
                <a:solidFill>
                  <a:srgbClr val="000000"/>
                </a:solidFill>
                <a:latin typeface="Arial"/>
                <a:ea typeface="Arial"/>
                <a:cs typeface="Arial"/>
                <a:sym typeface="Arial"/>
              </a:rPr>
              <a:t>board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Update Excel Test Report file and push to the board repo’s Testing directory</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Read the on-chip memory</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Connect input signal/clock to the test equipment</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Update Excel Test Report file and push to the board repo’s Testing directory</a:t>
            </a:r>
            <a:endParaRPr sz="1467" kern="0">
              <a:solidFill>
                <a:srgbClr val="000000"/>
              </a:solidFill>
              <a:latin typeface="Arial"/>
              <a:cs typeface="Arial"/>
              <a:sym typeface="Arial"/>
            </a:endParaRPr>
          </a:p>
        </p:txBody>
      </p:sp>
      <p:sp>
        <p:nvSpPr>
          <p:cNvPr id="4" name="Google Shape;93;p19">
            <a:extLst>
              <a:ext uri="{FF2B5EF4-FFF2-40B4-BE49-F238E27FC236}">
                <a16:creationId xmlns:a16="http://schemas.microsoft.com/office/drawing/2014/main" id="{F02DE25E-2593-49FB-B04D-4E6EB0F90746}"/>
              </a:ext>
            </a:extLst>
          </p:cNvPr>
          <p:cNvSpPr txBox="1">
            <a:spLocks/>
          </p:cNvSpPr>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kern="0" smtClean="0">
                <a:solidFill>
                  <a:srgbClr val="595959"/>
                </a:solidFill>
                <a:latin typeface="Arial"/>
                <a:cs typeface="Arial"/>
                <a:sym typeface="Arial"/>
              </a:rPr>
              <a:pPr defTabSz="1219170">
                <a:buClr>
                  <a:srgbClr val="000000"/>
                </a:buClr>
              </a:pPr>
              <a:t>22</a:t>
            </a:fld>
            <a:endParaRPr lang="en" kern="0" dirty="0">
              <a:solidFill>
                <a:srgbClr val="595959"/>
              </a:solidFill>
              <a:latin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11643200" y="6578684"/>
            <a:ext cx="548800" cy="393600"/>
          </a:xfrm>
          <a:prstGeom prst="rect">
            <a:avLst/>
          </a:prstGeom>
        </p:spPr>
        <p:txBody>
          <a:bodyPr spcFirstLastPara="1" wrap="square" lIns="121900" tIns="121900" rIns="121900" bIns="121900" anchor="ctr" anchorCtr="0">
            <a:normAutofit fontScale="85000" lnSpcReduction="20000"/>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23</a:t>
            </a:fld>
            <a:endParaRPr kern="0">
              <a:solidFill>
                <a:srgbClr val="595959"/>
              </a:solidFill>
              <a:latin typeface="Arial"/>
              <a:cs typeface="Arial"/>
              <a:sym typeface="Arial"/>
            </a:endParaRPr>
          </a:p>
        </p:txBody>
      </p:sp>
      <p:sp>
        <p:nvSpPr>
          <p:cNvPr id="70" name="Google Shape;70;p15"/>
          <p:cNvSpPr txBox="1"/>
          <p:nvPr/>
        </p:nvSpPr>
        <p:spPr>
          <a:xfrm>
            <a:off x="-755800" y="0"/>
            <a:ext cx="12947600" cy="7344561"/>
          </a:xfrm>
          <a:prstGeom prst="rect">
            <a:avLst/>
          </a:prstGeom>
          <a:noFill/>
          <a:ln>
            <a:noFill/>
          </a:ln>
        </p:spPr>
        <p:txBody>
          <a:bodyPr spcFirstLastPara="1" wrap="square" lIns="91433" tIns="91433" rIns="91433" bIns="91433" anchor="t" anchorCtr="0">
            <a:spAutoFit/>
          </a:bodyPr>
          <a:lstStyle/>
          <a:p>
            <a:pPr marL="1371566" defTabSz="1219170">
              <a:buClr>
                <a:srgbClr val="000000"/>
              </a:buClr>
            </a:pPr>
            <a:r>
              <a:rPr lang="en" sz="1467" kern="0" dirty="0">
                <a:solidFill>
                  <a:srgbClr val="000000"/>
                </a:solidFill>
                <a:latin typeface="Arial"/>
                <a:cs typeface="Arial"/>
                <a:sym typeface="Arial"/>
              </a:rPr>
              <a:t>RF Specific Test plan</a:t>
            </a: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defTabSz="1219170">
              <a:buClr>
                <a:srgbClr val="000000"/>
              </a:buClr>
            </a:pPr>
            <a:r>
              <a:rPr lang="en" sz="1467" kern="0" dirty="0">
                <a:solidFill>
                  <a:srgbClr val="000000"/>
                </a:solidFill>
                <a:latin typeface="Arial"/>
                <a:cs typeface="Arial"/>
                <a:sym typeface="Arial"/>
              </a:rPr>
              <a:t>	</a:t>
            </a:r>
            <a:r>
              <a:rPr lang="en" sz="1333" b="1" kern="0" dirty="0">
                <a:solidFill>
                  <a:srgbClr val="000000"/>
                </a:solidFill>
                <a:latin typeface="Arial"/>
                <a:cs typeface="Arial"/>
                <a:sym typeface="Arial"/>
              </a:rPr>
              <a:t>Establish TX Output Matching Network</a:t>
            </a:r>
            <a:endParaRPr sz="1333" b="1"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Connect an Ecal to the VNA (HP 8719C or 8719A should be sufficient as VNA. It has calibration steps in datasheet;  alternatively the Anritsu 37397C + 3654B Ecal available at BWRC should work but is overspec-ed for our purposes). Connect a coax with two SMA connections to the Ecal, and calibrate out the effects of the cable</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Construct a coax probe (final result shown below)</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Take a coax cable that is about 1 inch long</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Crimp SMA mating connect to one end</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On the other end</a:t>
            </a:r>
            <a:endParaRPr sz="1333" kern="0" dirty="0">
              <a:solidFill>
                <a:srgbClr val="000000"/>
              </a:solidFill>
              <a:latin typeface="Arial"/>
              <a:cs typeface="Arial"/>
              <a:sym typeface="Arial"/>
            </a:endParaRPr>
          </a:p>
          <a:p>
            <a:pPr marL="2285943" lvl="4" indent="-304792" defTabSz="1219170">
              <a:buClr>
                <a:srgbClr val="000000"/>
              </a:buClr>
              <a:buSzPts val="1000"/>
              <a:buFont typeface="Arial"/>
              <a:buChar char="○"/>
            </a:pPr>
            <a:r>
              <a:rPr lang="en" sz="1333" kern="0" dirty="0">
                <a:solidFill>
                  <a:srgbClr val="000000"/>
                </a:solidFill>
                <a:latin typeface="Arial"/>
                <a:cs typeface="Arial"/>
                <a:sym typeface="Arial"/>
              </a:rPr>
              <a:t> strip the coax to expose the inner conductor </a:t>
            </a:r>
            <a:endParaRPr sz="1333" kern="0" dirty="0">
              <a:solidFill>
                <a:srgbClr val="000000"/>
              </a:solidFill>
              <a:latin typeface="Arial"/>
              <a:cs typeface="Arial"/>
              <a:sym typeface="Arial"/>
            </a:endParaRPr>
          </a:p>
          <a:p>
            <a:pPr marL="2285943" lvl="4" indent="-304792" defTabSz="1219170">
              <a:buClr>
                <a:srgbClr val="000000"/>
              </a:buClr>
              <a:buSzPts val="1000"/>
              <a:buFont typeface="Arial"/>
              <a:buChar char="○"/>
            </a:pPr>
            <a:r>
              <a:rPr lang="en" sz="1333" kern="0" dirty="0">
                <a:solidFill>
                  <a:srgbClr val="000000"/>
                </a:solidFill>
                <a:latin typeface="Arial"/>
                <a:cs typeface="Arial"/>
                <a:sym typeface="Arial"/>
              </a:rPr>
              <a:t>Then solder a wire on to the braid to extend the it to the same length as the inner conductor</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Connect the coax probe to the cable on the VNA. this will probably require fem-fem SMA adapter and torque wrench + fixed wrench to tighten. Short out the probe to do a port extension of the VNA Take one of the partially stuffed boards. Record the number. Solder the inner conductor to the unpopulated TX output, and solder the braid extension to a ground pad.</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Set VNA power to -20dBm. With the board powered off measure the output impedance from 2.4GHz to 2.48 GHz using the VNA.</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Calculate the components needed to match the chip TX to 50 Ohms across the frequency range</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Populate board with calculated components. Remeasure with VNA to confirm match.</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What is really important is the power output from the TX, to measure that</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Disconnect the coax cable from the VNA, connect to a spectrum analyzer (N9010A is sufficient)</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Turn on the board, measure the output power across 2.4GHz to 2.48GHz in 2MHz steps. If the power is above -30dBm at the desired frequency, without significant other spurs (maximum -40dBm) then the matching network is sufficient. If not, some adjustments need to be made to the network. </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If the desired frequency is not showing up at all the following options may be helpful</a:t>
            </a:r>
            <a:endParaRPr sz="1333" kern="0" dirty="0">
              <a:solidFill>
                <a:srgbClr val="000000"/>
              </a:solidFill>
              <a:latin typeface="Arial"/>
              <a:cs typeface="Arial"/>
              <a:sym typeface="Arial"/>
            </a:endParaRPr>
          </a:p>
          <a:p>
            <a:pPr marL="2285943" lvl="4" indent="-304792" defTabSz="1219170">
              <a:buClr>
                <a:srgbClr val="000000"/>
              </a:buClr>
              <a:buSzPts val="1000"/>
              <a:buFont typeface="Arial"/>
              <a:buChar char="○"/>
            </a:pPr>
            <a:r>
              <a:rPr lang="en" sz="1333" kern="0" dirty="0">
                <a:solidFill>
                  <a:srgbClr val="000000"/>
                </a:solidFill>
                <a:latin typeface="Arial"/>
                <a:cs typeface="Arial"/>
                <a:sym typeface="Arial"/>
              </a:rPr>
              <a:t>Inject DC Voltage to control the VCO frequency, and measure the response on the spectrum analyzer. </a:t>
            </a:r>
            <a:endParaRPr sz="1333" kern="0" dirty="0">
              <a:solidFill>
                <a:srgbClr val="000000"/>
              </a:solidFill>
              <a:latin typeface="Arial"/>
              <a:cs typeface="Arial"/>
              <a:sym typeface="Arial"/>
            </a:endParaRPr>
          </a:p>
          <a:p>
            <a:pPr marL="2285943" lvl="4" indent="-304792" defTabSz="1219170">
              <a:buClr>
                <a:srgbClr val="000000"/>
              </a:buClr>
              <a:buSzPts val="1000"/>
              <a:buFont typeface="Arial"/>
              <a:buChar char="○"/>
            </a:pPr>
            <a:r>
              <a:rPr lang="en" sz="1333" kern="0" dirty="0">
                <a:solidFill>
                  <a:srgbClr val="000000"/>
                </a:solidFill>
                <a:latin typeface="Arial"/>
                <a:cs typeface="Arial"/>
                <a:sym typeface="Arial"/>
              </a:rPr>
              <a:t>Ref_sel on chip signal can also be programmed to use an external 2 MHz signal (RF_CLK_SEL) instead of the on chip reference. This will require a waveform generator (Keysight 33522B + BNC test probe should work)</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If necessary, swap out the components on the 4 fully stuffed boards when each one is used for testing</a:t>
            </a:r>
            <a:endParaRPr sz="1333" kern="0" dirty="0">
              <a:solidFill>
                <a:srgbClr val="000000"/>
              </a:solidFill>
              <a:latin typeface="Arial"/>
              <a:cs typeface="Arial"/>
              <a:sym typeface="Arial"/>
            </a:endParaRPr>
          </a:p>
          <a:p>
            <a:pPr marL="1371566" defTabSz="1219170">
              <a:buClr>
                <a:srgbClr val="000000"/>
              </a:buClr>
            </a:pPr>
            <a:endParaRPr sz="1467" kern="0" dirty="0">
              <a:solidFill>
                <a:srgbClr val="000000"/>
              </a:solidFill>
              <a:latin typeface="Arial"/>
              <a:cs typeface="Arial"/>
              <a:sym typeface="Arial"/>
            </a:endParaRPr>
          </a:p>
          <a:p>
            <a:pPr marL="914377" defTabSz="1219170">
              <a:buClr>
                <a:srgbClr val="000000"/>
              </a:buClr>
            </a:pP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marL="914377" defTabSz="1219170">
              <a:buClr>
                <a:srgbClr val="000000"/>
              </a:buClr>
            </a:pP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p:txBody>
      </p:sp>
      <p:pic>
        <p:nvPicPr>
          <p:cNvPr id="71" name="Google Shape;71;p15"/>
          <p:cNvPicPr preferRelativeResize="0"/>
          <p:nvPr/>
        </p:nvPicPr>
        <p:blipFill rotWithShape="1">
          <a:blip r:embed="rId3">
            <a:alphaModFix/>
          </a:blip>
          <a:srcRect/>
          <a:stretch/>
        </p:blipFill>
        <p:spPr>
          <a:xfrm>
            <a:off x="8418404" y="5434584"/>
            <a:ext cx="3649633" cy="122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p:nvPr/>
        </p:nvSpPr>
        <p:spPr>
          <a:xfrm>
            <a:off x="0" y="151967"/>
            <a:ext cx="11888000" cy="3858452"/>
          </a:xfrm>
          <a:prstGeom prst="rect">
            <a:avLst/>
          </a:prstGeom>
          <a:noFill/>
          <a:ln>
            <a:noFill/>
          </a:ln>
        </p:spPr>
        <p:txBody>
          <a:bodyPr spcFirstLastPara="1" wrap="square" lIns="121900" tIns="121900" rIns="121900" bIns="121900" anchor="t" anchorCtr="0">
            <a:spAutoFit/>
          </a:bodyPr>
          <a:lstStyle/>
          <a:p>
            <a:pPr marL="914377" defTabSz="1219170">
              <a:buClr>
                <a:srgbClr val="000000"/>
              </a:buClr>
            </a:pPr>
            <a:r>
              <a:rPr lang="en" sz="1467" b="1" kern="0" dirty="0">
                <a:solidFill>
                  <a:srgbClr val="000000"/>
                </a:solidFill>
                <a:latin typeface="Arial"/>
                <a:cs typeface="Arial"/>
                <a:sym typeface="Arial"/>
              </a:rPr>
              <a:t>Measure TX output</a:t>
            </a:r>
            <a:endParaRPr sz="1467" b="1"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Take one of the fully stuffed boards and record the serial number</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Unscrew the antenna, attach an SMA coax cable instead. Connect the other end of the coax cable to a spectrum analyzer. </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Power on the board. Program the T/R switch to pass the TX signal.</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Sweep the TX output frequency from 2.4GHz to 2.48GHz with the test script, record the frequency response from the spectrum analyzer in 2 MHz increments. The output power should be within the range of -20 dBm to 0 dBm. </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If there are unexpected frequency responses (incorrect frequencies, low output power), program the chip’s analog_test2_sel so that analog_test2 takes an external input. Program the VCO/PLL so that it takes an external input instead of on chip controls</a:t>
            </a:r>
            <a:endParaRPr sz="1467" kern="0" dirty="0">
              <a:solidFill>
                <a:srgbClr val="000000"/>
              </a:solidFill>
              <a:latin typeface="Arial"/>
              <a:cs typeface="Arial"/>
              <a:sym typeface="Arial"/>
            </a:endParaRPr>
          </a:p>
          <a:p>
            <a:pPr marL="2743131" lvl="1" indent="-313259" defTabSz="1219170">
              <a:buClr>
                <a:srgbClr val="000000"/>
              </a:buClr>
              <a:buSzPts val="1100"/>
              <a:buFont typeface="Arial"/>
              <a:buChar char="○"/>
            </a:pPr>
            <a:r>
              <a:rPr lang="en" sz="1467" kern="0" dirty="0">
                <a:solidFill>
                  <a:srgbClr val="000000"/>
                </a:solidFill>
                <a:latin typeface="Arial"/>
                <a:cs typeface="Arial"/>
                <a:sym typeface="Arial"/>
              </a:rPr>
              <a:t>Inject DC Voltage to control the VCO frequency, and measure the response on the spectrum analyzer. </a:t>
            </a:r>
            <a:endParaRPr sz="1467" kern="0" dirty="0">
              <a:solidFill>
                <a:srgbClr val="000000"/>
              </a:solidFill>
              <a:latin typeface="Arial"/>
              <a:cs typeface="Arial"/>
              <a:sym typeface="Arial"/>
            </a:endParaRPr>
          </a:p>
          <a:p>
            <a:pPr marL="2743131" lvl="1" indent="-313259" defTabSz="1219170">
              <a:buClr>
                <a:srgbClr val="000000"/>
              </a:buClr>
              <a:buSzPts val="1100"/>
              <a:buFont typeface="Arial"/>
              <a:buChar char="○"/>
            </a:pPr>
            <a:r>
              <a:rPr lang="en" sz="1467" kern="0" dirty="0">
                <a:solidFill>
                  <a:srgbClr val="000000"/>
                </a:solidFill>
                <a:latin typeface="Arial"/>
                <a:cs typeface="Arial"/>
                <a:sym typeface="Arial"/>
              </a:rPr>
              <a:t>Ref_sel on chip signal can also be programmed to use an external 2 MHz signal (RF_CLK_SEL) instead of the on chip reference </a:t>
            </a:r>
            <a:endParaRPr sz="1467" kern="0" dirty="0">
              <a:solidFill>
                <a:srgbClr val="000000"/>
              </a:solidFill>
              <a:latin typeface="Arial"/>
              <a:cs typeface="Arial"/>
              <a:sym typeface="Arial"/>
            </a:endParaRPr>
          </a:p>
          <a:p>
            <a:pPr marL="2285943" indent="-313259" defTabSz="1219170">
              <a:buClr>
                <a:srgbClr val="000000"/>
              </a:buClr>
              <a:buSzPts val="1100"/>
              <a:buFont typeface="Arial"/>
              <a:buChar char="●"/>
            </a:pPr>
            <a:r>
              <a:rPr lang="en" sz="1467" kern="0" dirty="0">
                <a:solidFill>
                  <a:srgbClr val="000000"/>
                </a:solidFill>
                <a:latin typeface="Arial"/>
                <a:cs typeface="Arial"/>
                <a:sym typeface="Arial"/>
              </a:rPr>
              <a:t>Note: The simulated output power post TX matching network was about -10dBm. I expect there to be some loss, which led to the choice of 20dB gain MNA-6A+. If the gain is somehow much higher than expected due to simulation inconsistencies the MNA-5A+ with 17dB gain and MNA-2A+ with 12dB of gain is also available (same package footprint and interface requirements)</a:t>
            </a:r>
            <a:endParaRPr sz="1467" kern="0" dirty="0">
              <a:solidFill>
                <a:srgbClr val="000000"/>
              </a:solidFill>
              <a:latin typeface="Arial"/>
              <a:cs typeface="Arial"/>
              <a:sym typeface="Arial"/>
            </a:endParaRPr>
          </a:p>
        </p:txBody>
      </p:sp>
      <p:sp>
        <p:nvSpPr>
          <p:cNvPr id="3" name="Google Shape;93;p19">
            <a:extLst>
              <a:ext uri="{FF2B5EF4-FFF2-40B4-BE49-F238E27FC236}">
                <a16:creationId xmlns:a16="http://schemas.microsoft.com/office/drawing/2014/main" id="{B0F93C67-8399-4B95-9250-03C2962EE9D0}"/>
              </a:ext>
            </a:extLst>
          </p:cNvPr>
          <p:cNvSpPr txBox="1">
            <a:spLocks noGrp="1"/>
          </p:cNvSpPr>
          <p:nvPr>
            <p:ph type="sldNum" idx="12"/>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24</a:t>
            </a:fld>
            <a:endParaRPr kern="0" dirty="0">
              <a:solidFill>
                <a:srgbClr val="595959"/>
              </a:solidFill>
              <a:latin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sldNum" idx="12"/>
          </p:nvPr>
        </p:nvSpPr>
        <p:spPr>
          <a:xfrm>
            <a:off x="8472457" y="4663217"/>
            <a:ext cx="548800" cy="393600"/>
          </a:xfrm>
          <a:prstGeom prst="rect">
            <a:avLst/>
          </a:prstGeom>
        </p:spPr>
        <p:txBody>
          <a:bodyPr spcFirstLastPara="1" wrap="square" lIns="121900" tIns="121900" rIns="121900" bIns="121900" anchor="ctr" anchorCtr="0">
            <a:normAutofit fontScale="85000" lnSpcReduction="20000"/>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25</a:t>
            </a:fld>
            <a:endParaRPr kern="0">
              <a:solidFill>
                <a:srgbClr val="595959"/>
              </a:solidFill>
              <a:latin typeface="Arial"/>
              <a:cs typeface="Arial"/>
              <a:sym typeface="Arial"/>
            </a:endParaRPr>
          </a:p>
        </p:txBody>
      </p:sp>
      <p:sp>
        <p:nvSpPr>
          <p:cNvPr id="83" name="Google Shape;83;p17"/>
          <p:cNvSpPr txBox="1"/>
          <p:nvPr/>
        </p:nvSpPr>
        <p:spPr>
          <a:xfrm>
            <a:off x="0" y="0"/>
            <a:ext cx="12192000" cy="6957660"/>
          </a:xfrm>
          <a:prstGeom prst="rect">
            <a:avLst/>
          </a:prstGeom>
          <a:noFill/>
          <a:ln>
            <a:noFill/>
          </a:ln>
        </p:spPr>
        <p:txBody>
          <a:bodyPr spcFirstLastPara="1" wrap="square" lIns="91433" tIns="91433" rIns="91433" bIns="91433" anchor="t" anchorCtr="0">
            <a:spAutoFit/>
          </a:bodyPr>
          <a:lstStyle/>
          <a:p>
            <a:pPr marL="1371566" defTabSz="1219170">
              <a:buClr>
                <a:srgbClr val="000000"/>
              </a:buClr>
            </a:pPr>
            <a:r>
              <a:rPr lang="en" sz="1467" kern="0" dirty="0">
                <a:solidFill>
                  <a:srgbClr val="000000"/>
                </a:solidFill>
                <a:latin typeface="Arial"/>
                <a:cs typeface="Arial"/>
                <a:sym typeface="Arial"/>
              </a:rPr>
              <a:t>RF Specific Test plan</a:t>
            </a: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defTabSz="1219170">
              <a:buClr>
                <a:srgbClr val="000000"/>
              </a:buClr>
            </a:pPr>
            <a:r>
              <a:rPr lang="en" sz="1467" kern="0" dirty="0">
                <a:solidFill>
                  <a:srgbClr val="000000"/>
                </a:solidFill>
                <a:latin typeface="Arial"/>
                <a:cs typeface="Arial"/>
                <a:sym typeface="Arial"/>
              </a:rPr>
              <a:t>	</a:t>
            </a:r>
            <a:r>
              <a:rPr lang="en" sz="1467" b="1" kern="0" dirty="0">
                <a:solidFill>
                  <a:srgbClr val="000000"/>
                </a:solidFill>
                <a:latin typeface="Arial"/>
                <a:cs typeface="Arial"/>
                <a:sym typeface="Arial"/>
              </a:rPr>
              <a:t>Establish RX Output Matching Network</a:t>
            </a:r>
            <a:endParaRPr sz="1467" b="1"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Calibrate the same way as the TX test plan</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Construct a coax probe in the same way as the TX steps.</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Connect the coax probe to the cable on the VNA, short out the probe to do a port extension of the VNA</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Take one of the partially stuffed boards. Record the number. Solder the inner conductor to the unpopulated RX input, and solder the braid extension to a ground pad.</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Set VNA output power to -50dBm, power on the OSCI-bear board, and measure the input impedance from 2.4GHz to 2.48 GHz using the VNA.</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Calculate the components needed to match the die RX to 50 Ohms across the frequency range</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Populate board with calculated components. Remeasure with VNA to confirm match.</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If necessary, swap out the components on the 4 fully stuffed boards when each one is used for testing</a:t>
            </a:r>
            <a:endParaRPr sz="1467" kern="0" dirty="0">
              <a:solidFill>
                <a:srgbClr val="000000"/>
              </a:solidFill>
              <a:latin typeface="Arial"/>
              <a:cs typeface="Arial"/>
              <a:sym typeface="Arial"/>
            </a:endParaRPr>
          </a:p>
          <a:p>
            <a:pPr marL="1371566" defTabSz="1219170">
              <a:buClr>
                <a:srgbClr val="000000"/>
              </a:buClr>
            </a:pPr>
            <a:endParaRPr sz="1467" kern="0" dirty="0">
              <a:solidFill>
                <a:srgbClr val="000000"/>
              </a:solidFill>
              <a:latin typeface="Arial"/>
              <a:cs typeface="Arial"/>
              <a:sym typeface="Arial"/>
            </a:endParaRPr>
          </a:p>
          <a:p>
            <a:pPr marL="457189" indent="457189" defTabSz="1219170">
              <a:buClr>
                <a:srgbClr val="000000"/>
              </a:buClr>
            </a:pPr>
            <a:r>
              <a:rPr lang="en" sz="1467" b="1" kern="0" dirty="0">
                <a:solidFill>
                  <a:srgbClr val="000000"/>
                </a:solidFill>
                <a:latin typeface="Arial"/>
                <a:cs typeface="Arial"/>
                <a:sym typeface="Arial"/>
              </a:rPr>
              <a:t>Measure chip RX </a:t>
            </a:r>
            <a:endParaRPr sz="1467" b="1"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Take one of the fully stuffed boards and record the serial number</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Program the on chip radio to output the signal produced after the second VGA</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Unscrew the antenna, attach an SMA coax cable instead. Connect the other end of the coax cable to a signal generator (Rohde &amp; Schwarz SME30).</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Measure the signal at analog_test1 and analog_test2 with an oscilloscope (Tektronix DPO4054 or similar) while sweeping the input frequency from 2.4GHz to 2.48GHz in 2MHz steps. FFT may be helpful to check for spurs</a:t>
            </a:r>
            <a:endParaRPr sz="1467" kern="0" dirty="0">
              <a:solidFill>
                <a:srgbClr val="000000"/>
              </a:solidFill>
              <a:latin typeface="Arial"/>
              <a:cs typeface="Arial"/>
              <a:sym typeface="Arial"/>
            </a:endParaRPr>
          </a:p>
          <a:p>
            <a:pPr marL="2743131" lvl="1" indent="-313259" defTabSz="1219170">
              <a:buClr>
                <a:srgbClr val="000000"/>
              </a:buClr>
              <a:buSzPts val="1100"/>
              <a:buFont typeface="Arial"/>
              <a:buChar char="○"/>
            </a:pPr>
            <a:r>
              <a:rPr lang="en" sz="1467" kern="0" dirty="0">
                <a:solidFill>
                  <a:srgbClr val="000000"/>
                </a:solidFill>
                <a:latin typeface="Arial"/>
                <a:cs typeface="Arial"/>
                <a:sym typeface="Arial"/>
              </a:rPr>
              <a:t>If the measured signal shows any issues (eg. low gain, multiple other frequencies) analog_test3 and analog_test4 can be used to inject signal into any point of the receive chain, analog_test1 and analog_test2 can be used to measure the output signal from any block. Selecting where signal is injected/measured must be programmed using the script</a:t>
            </a:r>
            <a:endParaRPr sz="1467" kern="0" dirty="0">
              <a:solidFill>
                <a:srgbClr val="000000"/>
              </a:solidFill>
              <a:latin typeface="Arial"/>
              <a:cs typeface="Arial"/>
              <a:sym typeface="Arial"/>
            </a:endParaRPr>
          </a:p>
          <a:p>
            <a:pPr marL="2743131" lvl="1" indent="-313259" defTabSz="1219170">
              <a:buClr>
                <a:srgbClr val="000000"/>
              </a:buClr>
              <a:buSzPts val="1100"/>
              <a:buFont typeface="Arial"/>
              <a:buChar char="○"/>
            </a:pPr>
            <a:r>
              <a:rPr lang="en" sz="1467" kern="0" dirty="0">
                <a:solidFill>
                  <a:srgbClr val="000000"/>
                </a:solidFill>
                <a:latin typeface="Arial"/>
                <a:cs typeface="Arial"/>
                <a:sym typeface="Arial"/>
              </a:rPr>
              <a:t>To generate test signals </a:t>
            </a:r>
            <a:r>
              <a:rPr lang="en" sz="1333" kern="0" dirty="0">
                <a:solidFill>
                  <a:srgbClr val="000000"/>
                </a:solidFill>
                <a:latin typeface="Arial"/>
                <a:cs typeface="Arial"/>
                <a:sym typeface="Arial"/>
              </a:rPr>
              <a:t>Keysight 33522B + BNC test probe should work. Can start with 1mV amplitude signals.</a:t>
            </a: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marL="914377" defTabSz="1219170">
              <a:buClr>
                <a:srgbClr val="000000"/>
              </a:buClr>
            </a:pP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p:txBody>
      </p:sp>
      <p:sp>
        <p:nvSpPr>
          <p:cNvPr id="4" name="Google Shape;93;p19">
            <a:extLst>
              <a:ext uri="{FF2B5EF4-FFF2-40B4-BE49-F238E27FC236}">
                <a16:creationId xmlns:a16="http://schemas.microsoft.com/office/drawing/2014/main" id="{4ACD9AAA-1018-4698-A62B-6B71FEC530E9}"/>
              </a:ext>
            </a:extLst>
          </p:cNvPr>
          <p:cNvSpPr txBox="1">
            <a:spLocks/>
          </p:cNvSpPr>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kern="0" smtClean="0">
                <a:solidFill>
                  <a:srgbClr val="595959"/>
                </a:solidFill>
                <a:latin typeface="Arial"/>
                <a:cs typeface="Arial"/>
                <a:sym typeface="Arial"/>
              </a:rPr>
              <a:pPr defTabSz="1219170">
                <a:buClr>
                  <a:srgbClr val="000000"/>
                </a:buClr>
              </a:pPr>
              <a:t>25</a:t>
            </a:fld>
            <a:endParaRPr lang="en" kern="0" dirty="0">
              <a:solidFill>
                <a:srgbClr val="595959"/>
              </a:solidFill>
              <a:latin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p:nvPr/>
        </p:nvSpPr>
        <p:spPr>
          <a:xfrm>
            <a:off x="0" y="740901"/>
            <a:ext cx="12192000" cy="3406918"/>
          </a:xfrm>
          <a:prstGeom prst="rect">
            <a:avLst/>
          </a:prstGeom>
          <a:noFill/>
          <a:ln>
            <a:noFill/>
          </a:ln>
        </p:spPr>
        <p:txBody>
          <a:bodyPr spcFirstLastPara="1" wrap="square" lIns="121900" tIns="121900" rIns="121900" bIns="121900" anchor="t" anchorCtr="0">
            <a:spAutoFit/>
          </a:bodyPr>
          <a:lstStyle/>
          <a:p>
            <a:pPr marL="457189" indent="457189" defTabSz="1219170">
              <a:buClr>
                <a:srgbClr val="000000"/>
              </a:buClr>
            </a:pPr>
            <a:r>
              <a:rPr lang="en" sz="1467" kern="0" dirty="0">
                <a:solidFill>
                  <a:srgbClr val="000000"/>
                </a:solidFill>
                <a:latin typeface="Arial"/>
                <a:cs typeface="Arial"/>
                <a:sym typeface="Arial"/>
              </a:rPr>
              <a:t>RF Specific Test Plan</a:t>
            </a:r>
            <a:endParaRPr sz="1467" kern="0" dirty="0">
              <a:solidFill>
                <a:srgbClr val="000000"/>
              </a:solidFill>
              <a:latin typeface="Arial"/>
              <a:cs typeface="Arial"/>
              <a:sym typeface="Arial"/>
            </a:endParaRPr>
          </a:p>
          <a:p>
            <a:pPr marL="457189" indent="457189" defTabSz="1219170">
              <a:buClr>
                <a:srgbClr val="000000"/>
              </a:buClr>
            </a:pPr>
            <a:endParaRPr sz="1467" kern="0" dirty="0">
              <a:solidFill>
                <a:srgbClr val="000000"/>
              </a:solidFill>
              <a:latin typeface="Arial"/>
              <a:cs typeface="Arial"/>
              <a:sym typeface="Arial"/>
            </a:endParaRPr>
          </a:p>
          <a:p>
            <a:pPr marL="457189" indent="457189" defTabSz="1219170">
              <a:buClr>
                <a:srgbClr val="000000"/>
              </a:buClr>
            </a:pPr>
            <a:r>
              <a:rPr lang="en" sz="1467" b="1" kern="0" dirty="0">
                <a:solidFill>
                  <a:srgbClr val="000000"/>
                </a:solidFill>
                <a:latin typeface="Arial"/>
                <a:cs typeface="Arial"/>
                <a:sym typeface="Arial"/>
              </a:rPr>
              <a:t>Measure chip TX to RX</a:t>
            </a:r>
            <a:endParaRPr sz="1467" b="1"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For this test two osci boards are needed. Antennas should be kept on both boards. </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Boot the TX board from an SD card slot or with a JTAG interface (Digital test plan should test these beforehand).</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Boot the RX board from an SD card slot or with a JTAG interface, program analog_test1 and analog_test2 to measure the output after the second VGA. </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Sweep the TX output frequency from 2.4GHz to 2.48GHz in 2MHz steps, measure the resulting output at analog_test3 and analog_test4 on the RX board with an oscilloscope</a:t>
            </a: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defTabSz="1219170">
              <a:buClr>
                <a:srgbClr val="000000"/>
              </a:buClr>
            </a:pPr>
            <a:r>
              <a:rPr lang="en" sz="1467" kern="0" dirty="0">
                <a:solidFill>
                  <a:srgbClr val="000000"/>
                </a:solidFill>
                <a:latin typeface="Arial"/>
                <a:cs typeface="Arial"/>
                <a:sym typeface="Arial"/>
              </a:rPr>
              <a:t>		To test the functionality of the ADC in the RX chain, the digital portion of the chip needs to be programmed to read out the values. More thorough BER/performance numbers also need the functionality of the digital baseband to process and export data into CPU or onto FPGA (need other designers’ input).</a:t>
            </a:r>
            <a:endParaRPr sz="1467" kern="0" dirty="0">
              <a:solidFill>
                <a:srgbClr val="000000"/>
              </a:solidFill>
              <a:latin typeface="Arial"/>
              <a:cs typeface="Arial"/>
              <a:sym typeface="Arial"/>
            </a:endParaRPr>
          </a:p>
          <a:p>
            <a:pPr marL="914377" defTabSz="1219170">
              <a:buClr>
                <a:srgbClr val="000000"/>
              </a:buClr>
            </a:pPr>
            <a:endParaRPr sz="1467" kern="0" dirty="0">
              <a:solidFill>
                <a:srgbClr val="000000"/>
              </a:solidFill>
              <a:latin typeface="Arial"/>
              <a:cs typeface="Arial"/>
              <a:sym typeface="Arial"/>
            </a:endParaRPr>
          </a:p>
        </p:txBody>
      </p:sp>
      <p:sp>
        <p:nvSpPr>
          <p:cNvPr id="3" name="Google Shape;93;p19">
            <a:extLst>
              <a:ext uri="{FF2B5EF4-FFF2-40B4-BE49-F238E27FC236}">
                <a16:creationId xmlns:a16="http://schemas.microsoft.com/office/drawing/2014/main" id="{337DB642-C6FF-4953-B034-DF9284C750B8}"/>
              </a:ext>
            </a:extLst>
          </p:cNvPr>
          <p:cNvSpPr txBox="1">
            <a:spLocks noGrp="1"/>
          </p:cNvSpPr>
          <p:nvPr>
            <p:ph type="sldNum" idx="12"/>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26</a:t>
            </a:fld>
            <a:endParaRPr kern="0" dirty="0">
              <a:solidFill>
                <a:srgbClr val="595959"/>
              </a:solidFill>
              <a:latin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sldNum" idx="12"/>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27</a:t>
            </a:fld>
            <a:endParaRPr kern="0" dirty="0">
              <a:solidFill>
                <a:srgbClr val="595959"/>
              </a:solidFill>
              <a:latin typeface="Arial"/>
              <a:cs typeface="Arial"/>
              <a:sym typeface="Arial"/>
            </a:endParaRPr>
          </a:p>
        </p:txBody>
      </p:sp>
      <p:sp>
        <p:nvSpPr>
          <p:cNvPr id="94" name="Google Shape;94;p19"/>
          <p:cNvSpPr txBox="1"/>
          <p:nvPr/>
        </p:nvSpPr>
        <p:spPr>
          <a:xfrm>
            <a:off x="646989" y="321826"/>
            <a:ext cx="10898000" cy="4114804"/>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867" kern="0">
                <a:solidFill>
                  <a:srgbClr val="000000"/>
                </a:solidFill>
                <a:latin typeface="Arial"/>
                <a:ea typeface="Arial"/>
                <a:cs typeface="Arial"/>
                <a:sym typeface="Arial"/>
              </a:rPr>
              <a:t>From Felicia:  design intent for external components for on-chip radio’s T/R switch &amp; power amplifier:</a:t>
            </a:r>
            <a:endParaRPr sz="1867" kern="0">
              <a:solidFill>
                <a:srgbClr val="000000"/>
              </a:solidFill>
              <a:latin typeface="Arial"/>
              <a:ea typeface="Arial"/>
              <a:cs typeface="Arial"/>
              <a:sym typeface="Arial"/>
            </a:endParaRPr>
          </a:p>
          <a:p>
            <a:pPr marL="457189" indent="-338658" defTabSz="1219170">
              <a:buClr>
                <a:srgbClr val="000000"/>
              </a:buClr>
              <a:buSzPts val="1400"/>
              <a:buFont typeface="Arial"/>
              <a:buAutoNum type="arabicPeriod"/>
            </a:pPr>
            <a:r>
              <a:rPr lang="en" sz="1867" kern="0">
                <a:solidFill>
                  <a:srgbClr val="000000"/>
                </a:solidFill>
                <a:latin typeface="Arial"/>
                <a:cs typeface="Arial"/>
                <a:sym typeface="Arial"/>
              </a:rPr>
              <a:t>Complete TX chain</a:t>
            </a:r>
            <a:endParaRPr sz="1867" kern="0">
              <a:solidFill>
                <a:srgbClr val="000000"/>
              </a:solidFill>
              <a:latin typeface="Arial"/>
              <a:cs typeface="Arial"/>
              <a:sym typeface="Arial"/>
            </a:endParaRPr>
          </a:p>
          <a:p>
            <a:pPr marL="457189" indent="-338658" defTabSz="1219170">
              <a:buClr>
                <a:srgbClr val="000000"/>
              </a:buClr>
              <a:buSzPts val="1400"/>
              <a:buFont typeface="Arial"/>
              <a:buAutoNum type="arabicPeriod"/>
            </a:pPr>
            <a:r>
              <a:rPr lang="en" sz="1867" kern="0">
                <a:solidFill>
                  <a:srgbClr val="000000"/>
                </a:solidFill>
                <a:latin typeface="Arial"/>
                <a:cs typeface="Arial"/>
                <a:sym typeface="Arial"/>
              </a:rPr>
              <a:t>Ensure 50 Ohm matching on external components</a:t>
            </a:r>
            <a:endParaRPr sz="1867" kern="0">
              <a:solidFill>
                <a:srgbClr val="000000"/>
              </a:solidFill>
              <a:latin typeface="Arial"/>
              <a:cs typeface="Arial"/>
              <a:sym typeface="Arial"/>
            </a:endParaRPr>
          </a:p>
          <a:p>
            <a:pPr defTabSz="1219170">
              <a:buClr>
                <a:srgbClr val="000000"/>
              </a:buClr>
            </a:pPr>
            <a:endParaRPr sz="1867" kern="0">
              <a:solidFill>
                <a:srgbClr val="222222"/>
              </a:solidFill>
              <a:latin typeface="Arial"/>
              <a:ea typeface="Arial"/>
              <a:cs typeface="Arial"/>
              <a:sym typeface="Arial"/>
            </a:endParaRPr>
          </a:p>
          <a:p>
            <a:pPr defTabSz="1219170">
              <a:buClr>
                <a:srgbClr val="000000"/>
              </a:buClr>
            </a:pPr>
            <a:r>
              <a:rPr lang="en" sz="1867" kern="0">
                <a:solidFill>
                  <a:srgbClr val="222222"/>
                </a:solidFill>
                <a:latin typeface="Arial"/>
                <a:cs typeface="Arial"/>
                <a:sym typeface="Arial"/>
              </a:rPr>
              <a:t>Part c</a:t>
            </a:r>
            <a:r>
              <a:rPr lang="en" sz="1867" kern="0">
                <a:solidFill>
                  <a:srgbClr val="222222"/>
                </a:solidFill>
                <a:latin typeface="Arial"/>
                <a:ea typeface="Arial"/>
                <a:cs typeface="Arial"/>
                <a:sym typeface="Arial"/>
              </a:rPr>
              <a:t>onsiderations:  </a:t>
            </a:r>
            <a:endParaRPr sz="1867" kern="0">
              <a:solidFill>
                <a:srgbClr val="222222"/>
              </a:solidFill>
              <a:latin typeface="Arial"/>
              <a:cs typeface="Arial"/>
              <a:sym typeface="Arial"/>
            </a:endParaRPr>
          </a:p>
          <a:p>
            <a:pPr marL="457189" indent="-338658" defTabSz="1219170">
              <a:buClr>
                <a:srgbClr val="222222"/>
              </a:buClr>
              <a:buSzPts val="1400"/>
              <a:buFont typeface="Arial"/>
              <a:buAutoNum type="arabicPeriod"/>
            </a:pPr>
            <a:r>
              <a:rPr lang="en" sz="1867" kern="0">
                <a:solidFill>
                  <a:srgbClr val="222222"/>
                </a:solidFill>
                <a:latin typeface="Arial"/>
                <a:cs typeface="Arial"/>
                <a:sym typeface="Arial"/>
              </a:rPr>
              <a:t>F</a:t>
            </a:r>
            <a:r>
              <a:rPr lang="en" sz="1867" kern="0">
                <a:solidFill>
                  <a:srgbClr val="222222"/>
                </a:solidFill>
                <a:latin typeface="Arial"/>
                <a:ea typeface="Arial"/>
                <a:cs typeface="Arial"/>
                <a:sym typeface="Arial"/>
              </a:rPr>
              <a:t>requency (covers 2.4GHz to 2.48GHz range)</a:t>
            </a:r>
            <a:endParaRPr sz="1867" kern="0">
              <a:solidFill>
                <a:srgbClr val="222222"/>
              </a:solidFill>
              <a:latin typeface="Arial"/>
              <a:cs typeface="Arial"/>
              <a:sym typeface="Arial"/>
            </a:endParaRPr>
          </a:p>
          <a:p>
            <a:pPr marL="457189" indent="-338658" defTabSz="1219170">
              <a:buClr>
                <a:srgbClr val="222222"/>
              </a:buClr>
              <a:buSzPts val="1400"/>
              <a:buFont typeface="Arial"/>
              <a:buAutoNum type="arabicPeriod"/>
            </a:pPr>
            <a:r>
              <a:rPr lang="en" sz="1867" kern="0">
                <a:solidFill>
                  <a:srgbClr val="222222"/>
                </a:solidFill>
                <a:latin typeface="Arial"/>
                <a:ea typeface="Arial"/>
                <a:cs typeface="Arial"/>
                <a:sym typeface="Arial"/>
              </a:rPr>
              <a:t>IIP3 (pretty relaxed since we will output maybe 0dBm)</a:t>
            </a:r>
            <a:endParaRPr sz="1867" kern="0">
              <a:solidFill>
                <a:srgbClr val="222222"/>
              </a:solidFill>
              <a:latin typeface="Arial"/>
              <a:cs typeface="Arial"/>
              <a:sym typeface="Arial"/>
            </a:endParaRPr>
          </a:p>
          <a:p>
            <a:pPr marL="457189" indent="-338658" defTabSz="1219170">
              <a:buClr>
                <a:srgbClr val="222222"/>
              </a:buClr>
              <a:buSzPts val="1400"/>
              <a:buFont typeface="Arial"/>
              <a:buAutoNum type="arabicPeriod"/>
            </a:pPr>
            <a:r>
              <a:rPr lang="en" sz="1867" kern="0">
                <a:solidFill>
                  <a:srgbClr val="222222"/>
                </a:solidFill>
                <a:latin typeface="Arial"/>
                <a:ea typeface="Arial"/>
                <a:cs typeface="Arial"/>
                <a:sym typeface="Arial"/>
              </a:rPr>
              <a:t>An absorptive topology for the T/R switch will help limit reflections of RX and TX when each respective side is not in use. </a:t>
            </a:r>
            <a:r>
              <a:rPr lang="en" sz="1867" kern="0">
                <a:solidFill>
                  <a:srgbClr val="222222"/>
                </a:solidFill>
                <a:latin typeface="Arial"/>
                <a:cs typeface="Arial"/>
                <a:sym typeface="Arial"/>
              </a:rPr>
              <a:t>I did not have a strict number for isolation and insertion loss, but in the worst case the RX minimum input will be -70dBm, and the TX maximum output will be 0dBm. </a:t>
            </a:r>
            <a:endParaRPr sz="1867" kern="0">
              <a:solidFill>
                <a:srgbClr val="222222"/>
              </a:solidFill>
              <a:latin typeface="Arial"/>
              <a:cs typeface="Arial"/>
              <a:sym typeface="Arial"/>
            </a:endParaRPr>
          </a:p>
          <a:p>
            <a:pPr marL="457189" indent="-338658" defTabSz="1219170">
              <a:buClr>
                <a:srgbClr val="222222"/>
              </a:buClr>
              <a:buSzPts val="1400"/>
              <a:buFont typeface="Arial"/>
              <a:buAutoNum type="arabicPeriod"/>
            </a:pPr>
            <a:r>
              <a:rPr lang="en" sz="1867" kern="0">
                <a:solidFill>
                  <a:srgbClr val="222222"/>
                </a:solidFill>
                <a:latin typeface="Arial"/>
                <a:ea typeface="Arial"/>
                <a:cs typeface="Arial"/>
                <a:sym typeface="Arial"/>
              </a:rPr>
              <a:t>The power amplifier should have 50 Ohm output and expect 50 ohms input.  </a:t>
            </a:r>
            <a:r>
              <a:rPr lang="en" sz="1867" kern="0">
                <a:solidFill>
                  <a:srgbClr val="222222"/>
                </a:solidFill>
                <a:latin typeface="Arial"/>
                <a:cs typeface="Arial"/>
                <a:sym typeface="Arial"/>
              </a:rPr>
              <a:t>Discrete component matching network will be necessary</a:t>
            </a:r>
            <a:r>
              <a:rPr lang="en" sz="1867" kern="0">
                <a:solidFill>
                  <a:srgbClr val="222222"/>
                </a:solidFill>
                <a:latin typeface="Arial"/>
                <a:ea typeface="Arial"/>
                <a:cs typeface="Arial"/>
                <a:sym typeface="Arial"/>
              </a:rPr>
              <a:t> from </a:t>
            </a:r>
            <a:r>
              <a:rPr lang="en" sz="1867" kern="0">
                <a:solidFill>
                  <a:srgbClr val="222222"/>
                </a:solidFill>
                <a:latin typeface="Arial"/>
                <a:cs typeface="Arial"/>
                <a:sym typeface="Arial"/>
              </a:rPr>
              <a:t>chip TX to PA</a:t>
            </a:r>
            <a:endParaRPr sz="1867" kern="0">
              <a:solidFill>
                <a:srgbClr val="222222"/>
              </a:solidFill>
              <a:latin typeface="Arial"/>
              <a:cs typeface="Arial"/>
              <a:sym typeface="Arial"/>
            </a:endParaRPr>
          </a:p>
          <a:p>
            <a:pPr marL="457189" indent="-313259" defTabSz="1219170">
              <a:buClr>
                <a:srgbClr val="222222"/>
              </a:buClr>
              <a:buSzPts val="1100"/>
              <a:buFont typeface="Arial"/>
              <a:buAutoNum type="arabicPeriod"/>
            </a:pPr>
            <a:r>
              <a:rPr lang="en" sz="1867" kern="0">
                <a:solidFill>
                  <a:srgbClr val="222222"/>
                </a:solidFill>
                <a:latin typeface="Arial"/>
                <a:cs typeface="Arial"/>
                <a:sym typeface="Arial"/>
              </a:rPr>
              <a:t>The input impedance of chip RX is designed for 50 Ohms, but has packaging parasitics before interfacing with the board. An input matching network will be needed from switch to chip RX</a:t>
            </a:r>
            <a:endParaRPr sz="1867" kern="0">
              <a:solidFill>
                <a:srgbClr val="222222"/>
              </a:solidFill>
              <a:latin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sldNum" idx="12"/>
          </p:nvPr>
        </p:nvSpPr>
        <p:spPr>
          <a:xfrm>
            <a:off x="8472457" y="4663217"/>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28</a:t>
            </a:fld>
            <a:endParaRPr kern="0">
              <a:solidFill>
                <a:srgbClr val="595959"/>
              </a:solidFill>
              <a:latin typeface="Arial"/>
              <a:cs typeface="Arial"/>
              <a:sym typeface="Arial"/>
            </a:endParaRPr>
          </a:p>
        </p:txBody>
      </p:sp>
      <p:pic>
        <p:nvPicPr>
          <p:cNvPr id="100" name="Google Shape;100;p20" descr="Diagram, schematic&#10;&#10;Description automatically generated"/>
          <p:cNvPicPr preferRelativeResize="0"/>
          <p:nvPr/>
        </p:nvPicPr>
        <p:blipFill rotWithShape="1">
          <a:blip r:embed="rId3">
            <a:alphaModFix/>
          </a:blip>
          <a:srcRect/>
          <a:stretch/>
        </p:blipFill>
        <p:spPr>
          <a:xfrm>
            <a:off x="6742502" y="841963"/>
            <a:ext cx="1083123" cy="1742989"/>
          </a:xfrm>
          <a:prstGeom prst="rect">
            <a:avLst/>
          </a:prstGeom>
          <a:noFill/>
          <a:ln>
            <a:noFill/>
          </a:ln>
        </p:spPr>
      </p:pic>
      <p:pic>
        <p:nvPicPr>
          <p:cNvPr id="101" name="Google Shape;101;p20" descr="Diagram, schematic&#10;&#10;Description automatically generated"/>
          <p:cNvPicPr preferRelativeResize="0"/>
          <p:nvPr/>
        </p:nvPicPr>
        <p:blipFill rotWithShape="1">
          <a:blip r:embed="rId4">
            <a:alphaModFix/>
          </a:blip>
          <a:srcRect/>
          <a:stretch/>
        </p:blipFill>
        <p:spPr>
          <a:xfrm>
            <a:off x="3986258" y="2621561"/>
            <a:ext cx="3036173" cy="2546057"/>
          </a:xfrm>
          <a:prstGeom prst="rect">
            <a:avLst/>
          </a:prstGeom>
          <a:noFill/>
          <a:ln>
            <a:noFill/>
          </a:ln>
        </p:spPr>
      </p:pic>
      <p:pic>
        <p:nvPicPr>
          <p:cNvPr id="102" name="Google Shape;102;p20" descr="A picture containing chart&#10;&#10;Description automatically generated"/>
          <p:cNvPicPr preferRelativeResize="0"/>
          <p:nvPr/>
        </p:nvPicPr>
        <p:blipFill rotWithShape="1">
          <a:blip r:embed="rId5">
            <a:alphaModFix/>
          </a:blip>
          <a:srcRect/>
          <a:stretch/>
        </p:blipFill>
        <p:spPr>
          <a:xfrm>
            <a:off x="1614089" y="3763427"/>
            <a:ext cx="1997371" cy="1015691"/>
          </a:xfrm>
          <a:prstGeom prst="rect">
            <a:avLst/>
          </a:prstGeom>
          <a:noFill/>
          <a:ln>
            <a:noFill/>
          </a:ln>
        </p:spPr>
      </p:pic>
      <p:cxnSp>
        <p:nvCxnSpPr>
          <p:cNvPr id="103" name="Google Shape;103;p20"/>
          <p:cNvCxnSpPr/>
          <p:nvPr/>
        </p:nvCxnSpPr>
        <p:spPr>
          <a:xfrm>
            <a:off x="3645016" y="3919755"/>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104" name="Google Shape;104;p20"/>
          <p:cNvCxnSpPr/>
          <p:nvPr/>
        </p:nvCxnSpPr>
        <p:spPr>
          <a:xfrm>
            <a:off x="6901343" y="3919755"/>
            <a:ext cx="423600" cy="0"/>
          </a:xfrm>
          <a:prstGeom prst="straightConnector1">
            <a:avLst/>
          </a:prstGeom>
          <a:noFill/>
          <a:ln w="38100" cap="flat" cmpd="sng">
            <a:solidFill>
              <a:srgbClr val="0070C0"/>
            </a:solidFill>
            <a:prstDash val="solid"/>
            <a:miter lim="800000"/>
            <a:headEnd type="none" w="sm" len="sm"/>
            <a:tailEnd type="none" w="sm" len="sm"/>
          </a:ln>
        </p:spPr>
      </p:cxnSp>
      <p:pic>
        <p:nvPicPr>
          <p:cNvPr id="105" name="Google Shape;105;p20" descr="Diagram, schematic&#10;&#10;Description automatically generated"/>
          <p:cNvPicPr preferRelativeResize="0"/>
          <p:nvPr/>
        </p:nvPicPr>
        <p:blipFill rotWithShape="1">
          <a:blip r:embed="rId6">
            <a:alphaModFix/>
          </a:blip>
          <a:srcRect/>
          <a:stretch/>
        </p:blipFill>
        <p:spPr>
          <a:xfrm>
            <a:off x="7209830" y="2460069"/>
            <a:ext cx="2487325" cy="2869035"/>
          </a:xfrm>
          <a:prstGeom prst="rect">
            <a:avLst/>
          </a:prstGeom>
          <a:noFill/>
          <a:ln>
            <a:noFill/>
          </a:ln>
        </p:spPr>
      </p:pic>
      <p:pic>
        <p:nvPicPr>
          <p:cNvPr id="106" name="Google Shape;106;p20" descr="A picture containing diagram&#10;&#10;Description automatically generated"/>
          <p:cNvPicPr preferRelativeResize="0"/>
          <p:nvPr/>
        </p:nvPicPr>
        <p:blipFill rotWithShape="1">
          <a:blip r:embed="rId7">
            <a:alphaModFix/>
          </a:blip>
          <a:srcRect/>
          <a:stretch/>
        </p:blipFill>
        <p:spPr>
          <a:xfrm>
            <a:off x="8028266" y="5587070"/>
            <a:ext cx="949397" cy="810231"/>
          </a:xfrm>
          <a:prstGeom prst="rect">
            <a:avLst/>
          </a:prstGeom>
          <a:noFill/>
          <a:ln>
            <a:noFill/>
          </a:ln>
        </p:spPr>
      </p:pic>
      <p:cxnSp>
        <p:nvCxnSpPr>
          <p:cNvPr id="107" name="Google Shape;107;p20"/>
          <p:cNvCxnSpPr/>
          <p:nvPr/>
        </p:nvCxnSpPr>
        <p:spPr>
          <a:xfrm>
            <a:off x="8423945" y="5208864"/>
            <a:ext cx="0" cy="378400"/>
          </a:xfrm>
          <a:prstGeom prst="straightConnector1">
            <a:avLst/>
          </a:prstGeom>
          <a:noFill/>
          <a:ln w="38100" cap="flat" cmpd="sng">
            <a:solidFill>
              <a:srgbClr val="0070C0"/>
            </a:solidFill>
            <a:prstDash val="solid"/>
            <a:miter lim="800000"/>
            <a:headEnd type="none" w="sm" len="sm"/>
            <a:tailEnd type="none" w="sm" len="sm"/>
          </a:ln>
        </p:spPr>
      </p:cxnSp>
      <p:sp>
        <p:nvSpPr>
          <p:cNvPr id="108" name="Google Shape;108;p20"/>
          <p:cNvSpPr txBox="1"/>
          <p:nvPr/>
        </p:nvSpPr>
        <p:spPr>
          <a:xfrm>
            <a:off x="1698967" y="4691270"/>
            <a:ext cx="2193600" cy="461624"/>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Use 0603 size discretes to be able to remove/replace.</a:t>
            </a:r>
            <a:endParaRPr sz="1467" kern="0">
              <a:solidFill>
                <a:srgbClr val="000000"/>
              </a:solidFill>
              <a:latin typeface="Arial"/>
              <a:cs typeface="Arial"/>
              <a:sym typeface="Arial"/>
            </a:endParaRPr>
          </a:p>
        </p:txBody>
      </p:sp>
      <p:sp>
        <p:nvSpPr>
          <p:cNvPr id="109" name="Google Shape;109;p20"/>
          <p:cNvSpPr/>
          <p:nvPr/>
        </p:nvSpPr>
        <p:spPr>
          <a:xfrm>
            <a:off x="97917" y="541088"/>
            <a:ext cx="1110797" cy="6325063"/>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Arial"/>
              <a:ea typeface="Arial"/>
              <a:cs typeface="Arial"/>
              <a:sym typeface="Arial"/>
            </a:endParaRPr>
          </a:p>
        </p:txBody>
      </p:sp>
      <p:cxnSp>
        <p:nvCxnSpPr>
          <p:cNvPr id="110" name="Google Shape;110;p20"/>
          <p:cNvCxnSpPr/>
          <p:nvPr/>
        </p:nvCxnSpPr>
        <p:spPr>
          <a:xfrm>
            <a:off x="1206047" y="3937929"/>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111" name="Google Shape;111;p20"/>
          <p:cNvCxnSpPr/>
          <p:nvPr/>
        </p:nvCxnSpPr>
        <p:spPr>
          <a:xfrm rot="10800000" flipH="1">
            <a:off x="1206047" y="885176"/>
            <a:ext cx="9095600" cy="38800"/>
          </a:xfrm>
          <a:prstGeom prst="straightConnector1">
            <a:avLst/>
          </a:prstGeom>
          <a:noFill/>
          <a:ln w="38100" cap="flat" cmpd="sng">
            <a:solidFill>
              <a:srgbClr val="0070C0"/>
            </a:solidFill>
            <a:prstDash val="solid"/>
            <a:miter lim="800000"/>
            <a:headEnd type="none" w="sm" len="sm"/>
            <a:tailEnd type="none" w="sm" len="sm"/>
          </a:ln>
        </p:spPr>
      </p:cxnSp>
      <p:cxnSp>
        <p:nvCxnSpPr>
          <p:cNvPr id="112" name="Google Shape;112;p20"/>
          <p:cNvCxnSpPr/>
          <p:nvPr/>
        </p:nvCxnSpPr>
        <p:spPr>
          <a:xfrm>
            <a:off x="9621603" y="3894587"/>
            <a:ext cx="680000" cy="0"/>
          </a:xfrm>
          <a:prstGeom prst="straightConnector1">
            <a:avLst/>
          </a:prstGeom>
          <a:noFill/>
          <a:ln w="38100" cap="flat" cmpd="sng">
            <a:solidFill>
              <a:srgbClr val="0070C0"/>
            </a:solidFill>
            <a:prstDash val="solid"/>
            <a:miter lim="800000"/>
            <a:headEnd type="none" w="sm" len="sm"/>
            <a:tailEnd type="none" w="sm" len="sm"/>
          </a:ln>
        </p:spPr>
      </p:cxnSp>
      <p:cxnSp>
        <p:nvCxnSpPr>
          <p:cNvPr id="113" name="Google Shape;113;p20"/>
          <p:cNvCxnSpPr/>
          <p:nvPr/>
        </p:nvCxnSpPr>
        <p:spPr>
          <a:xfrm rot="10800000">
            <a:off x="10301681" y="884987"/>
            <a:ext cx="0" cy="3009600"/>
          </a:xfrm>
          <a:prstGeom prst="straightConnector1">
            <a:avLst/>
          </a:prstGeom>
          <a:noFill/>
          <a:ln w="38100" cap="flat" cmpd="sng">
            <a:solidFill>
              <a:srgbClr val="0070C0"/>
            </a:solidFill>
            <a:prstDash val="solid"/>
            <a:miter lim="800000"/>
            <a:headEnd type="none" w="sm" len="sm"/>
            <a:tailEnd type="none" w="sm" len="sm"/>
          </a:ln>
        </p:spPr>
      </p:cxnSp>
      <p:pic>
        <p:nvPicPr>
          <p:cNvPr id="114" name="Google Shape;114;p20" descr="A picture containing metalware&#10;&#10;Description automatically generated"/>
          <p:cNvPicPr preferRelativeResize="0"/>
          <p:nvPr/>
        </p:nvPicPr>
        <p:blipFill rotWithShape="1">
          <a:blip r:embed="rId8">
            <a:alphaModFix/>
          </a:blip>
          <a:srcRect/>
          <a:stretch/>
        </p:blipFill>
        <p:spPr>
          <a:xfrm>
            <a:off x="10625529" y="5061386"/>
            <a:ext cx="1152615" cy="872695"/>
          </a:xfrm>
          <a:prstGeom prst="rect">
            <a:avLst/>
          </a:prstGeom>
          <a:noFill/>
          <a:ln>
            <a:noFill/>
          </a:ln>
        </p:spPr>
      </p:pic>
      <p:pic>
        <p:nvPicPr>
          <p:cNvPr id="115" name="Google Shape;115;p20" descr="A picture containing metalware, gear&#10;&#10;Description automatically generated"/>
          <p:cNvPicPr preferRelativeResize="0"/>
          <p:nvPr/>
        </p:nvPicPr>
        <p:blipFill rotWithShape="1">
          <a:blip r:embed="rId9">
            <a:alphaModFix/>
          </a:blip>
          <a:srcRect/>
          <a:stretch/>
        </p:blipFill>
        <p:spPr>
          <a:xfrm rot="5066692">
            <a:off x="9178298" y="5662039"/>
            <a:ext cx="763401" cy="872693"/>
          </a:xfrm>
          <a:prstGeom prst="rect">
            <a:avLst/>
          </a:prstGeom>
          <a:noFill/>
          <a:ln>
            <a:noFill/>
          </a:ln>
        </p:spPr>
      </p:pic>
      <p:sp>
        <p:nvSpPr>
          <p:cNvPr id="116" name="Google Shape;116;p20"/>
          <p:cNvSpPr txBox="1"/>
          <p:nvPr/>
        </p:nvSpPr>
        <p:spPr>
          <a:xfrm>
            <a:off x="10476451" y="5862409"/>
            <a:ext cx="1715200" cy="256505"/>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067" kern="0">
                <a:solidFill>
                  <a:srgbClr val="000000"/>
                </a:solidFill>
                <a:latin typeface="Arial"/>
                <a:ea typeface="Arial"/>
                <a:cs typeface="Arial"/>
                <a:sym typeface="Arial"/>
              </a:rPr>
              <a:t>Taoglas  GW.26.0112</a:t>
            </a:r>
            <a:endParaRPr sz="1467" kern="0">
              <a:solidFill>
                <a:srgbClr val="000000"/>
              </a:solidFill>
              <a:latin typeface="Arial"/>
              <a:cs typeface="Arial"/>
              <a:sym typeface="Arial"/>
            </a:endParaRPr>
          </a:p>
        </p:txBody>
      </p:sp>
      <p:sp>
        <p:nvSpPr>
          <p:cNvPr id="117" name="Google Shape;117;p20"/>
          <p:cNvSpPr txBox="1"/>
          <p:nvPr/>
        </p:nvSpPr>
        <p:spPr>
          <a:xfrm>
            <a:off x="8468097" y="6564193"/>
            <a:ext cx="1715200" cy="256505"/>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067" kern="0">
                <a:solidFill>
                  <a:srgbClr val="000000"/>
                </a:solidFill>
                <a:latin typeface="Arial"/>
                <a:ea typeface="Arial"/>
                <a:cs typeface="Arial"/>
                <a:sym typeface="Arial"/>
              </a:rPr>
              <a:t>Cinch 142-0701-801</a:t>
            </a:r>
            <a:endParaRPr sz="1467" kern="0">
              <a:solidFill>
                <a:srgbClr val="000000"/>
              </a:solidFill>
              <a:latin typeface="Arial"/>
              <a:cs typeface="Arial"/>
              <a:sym typeface="Arial"/>
            </a:endParaRPr>
          </a:p>
        </p:txBody>
      </p:sp>
      <p:sp>
        <p:nvSpPr>
          <p:cNvPr id="118" name="Google Shape;118;p20"/>
          <p:cNvSpPr txBox="1"/>
          <p:nvPr/>
        </p:nvSpPr>
        <p:spPr>
          <a:xfrm>
            <a:off x="672353" y="778489"/>
            <a:ext cx="599164"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dirty="0">
                <a:solidFill>
                  <a:srgbClr val="000000"/>
                </a:solidFill>
                <a:latin typeface="Arial"/>
                <a:ea typeface="Arial"/>
                <a:cs typeface="Arial"/>
                <a:sym typeface="Arial"/>
              </a:rPr>
              <a:t>Rcv</a:t>
            </a:r>
            <a:endParaRPr sz="1200" kern="0" dirty="0">
              <a:solidFill>
                <a:srgbClr val="000000"/>
              </a:solidFill>
              <a:latin typeface="Arial"/>
              <a:ea typeface="Arial"/>
              <a:cs typeface="Arial"/>
              <a:sym typeface="Arial"/>
            </a:endParaRPr>
          </a:p>
        </p:txBody>
      </p:sp>
      <p:sp>
        <p:nvSpPr>
          <p:cNvPr id="119" name="Google Shape;119;p20"/>
          <p:cNvSpPr txBox="1"/>
          <p:nvPr/>
        </p:nvSpPr>
        <p:spPr>
          <a:xfrm>
            <a:off x="900959" y="3781256"/>
            <a:ext cx="432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Tx</a:t>
            </a:r>
            <a:endParaRPr sz="1467" kern="0">
              <a:solidFill>
                <a:srgbClr val="000000"/>
              </a:solidFill>
              <a:latin typeface="Arial"/>
              <a:cs typeface="Arial"/>
              <a:sym typeface="Arial"/>
            </a:endParaRPr>
          </a:p>
        </p:txBody>
      </p:sp>
      <p:sp>
        <p:nvSpPr>
          <p:cNvPr id="120" name="Google Shape;120;p20"/>
          <p:cNvSpPr txBox="1"/>
          <p:nvPr/>
        </p:nvSpPr>
        <p:spPr>
          <a:xfrm>
            <a:off x="357590" y="5052145"/>
            <a:ext cx="890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AnaTest1</a:t>
            </a:r>
            <a:endParaRPr sz="1467" kern="0">
              <a:solidFill>
                <a:srgbClr val="000000"/>
              </a:solidFill>
              <a:latin typeface="Arial"/>
              <a:cs typeface="Arial"/>
              <a:sym typeface="Arial"/>
            </a:endParaRPr>
          </a:p>
        </p:txBody>
      </p:sp>
      <p:sp>
        <p:nvSpPr>
          <p:cNvPr id="121" name="Google Shape;121;p20"/>
          <p:cNvSpPr txBox="1"/>
          <p:nvPr/>
        </p:nvSpPr>
        <p:spPr>
          <a:xfrm>
            <a:off x="357590" y="5421912"/>
            <a:ext cx="890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AnaTest2</a:t>
            </a:r>
            <a:endParaRPr sz="1467" kern="0">
              <a:solidFill>
                <a:srgbClr val="000000"/>
              </a:solidFill>
              <a:latin typeface="Arial"/>
              <a:cs typeface="Arial"/>
              <a:sym typeface="Arial"/>
            </a:endParaRPr>
          </a:p>
        </p:txBody>
      </p:sp>
      <p:sp>
        <p:nvSpPr>
          <p:cNvPr id="122" name="Google Shape;122;p20"/>
          <p:cNvSpPr txBox="1"/>
          <p:nvPr/>
        </p:nvSpPr>
        <p:spPr>
          <a:xfrm>
            <a:off x="357590" y="5819235"/>
            <a:ext cx="890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AnaTest3</a:t>
            </a:r>
            <a:endParaRPr sz="1467" kern="0">
              <a:solidFill>
                <a:srgbClr val="000000"/>
              </a:solidFill>
              <a:latin typeface="Arial"/>
              <a:cs typeface="Arial"/>
              <a:sym typeface="Arial"/>
            </a:endParaRPr>
          </a:p>
        </p:txBody>
      </p:sp>
      <p:sp>
        <p:nvSpPr>
          <p:cNvPr id="123" name="Google Shape;123;p20"/>
          <p:cNvSpPr txBox="1"/>
          <p:nvPr/>
        </p:nvSpPr>
        <p:spPr>
          <a:xfrm>
            <a:off x="357590" y="6186281"/>
            <a:ext cx="890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dirty="0">
                <a:solidFill>
                  <a:srgbClr val="000000"/>
                </a:solidFill>
                <a:latin typeface="Arial"/>
                <a:ea typeface="Arial"/>
                <a:cs typeface="Arial"/>
                <a:sym typeface="Arial"/>
              </a:rPr>
              <a:t>AnaTest4</a:t>
            </a:r>
            <a:endParaRPr sz="1467" kern="0" dirty="0">
              <a:solidFill>
                <a:srgbClr val="000000"/>
              </a:solidFill>
              <a:latin typeface="Arial"/>
              <a:cs typeface="Arial"/>
              <a:sym typeface="Arial"/>
            </a:endParaRPr>
          </a:p>
        </p:txBody>
      </p:sp>
      <p:cxnSp>
        <p:nvCxnSpPr>
          <p:cNvPr id="124" name="Google Shape;124;p20"/>
          <p:cNvCxnSpPr/>
          <p:nvPr/>
        </p:nvCxnSpPr>
        <p:spPr>
          <a:xfrm>
            <a:off x="1206047" y="5216236"/>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125" name="Google Shape;125;p20"/>
          <p:cNvCxnSpPr/>
          <p:nvPr/>
        </p:nvCxnSpPr>
        <p:spPr>
          <a:xfrm>
            <a:off x="1206047" y="5576663"/>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126" name="Google Shape;126;p20"/>
          <p:cNvCxnSpPr/>
          <p:nvPr/>
        </p:nvCxnSpPr>
        <p:spPr>
          <a:xfrm>
            <a:off x="1206047" y="5976466"/>
            <a:ext cx="423600" cy="0"/>
          </a:xfrm>
          <a:prstGeom prst="straightConnector1">
            <a:avLst/>
          </a:prstGeom>
          <a:noFill/>
          <a:ln w="38100" cap="flat" cmpd="sng">
            <a:solidFill>
              <a:srgbClr val="0070C0"/>
            </a:solidFill>
            <a:prstDash val="solid"/>
            <a:miter lim="800000"/>
            <a:headEnd type="none" w="sm" len="sm"/>
            <a:tailEnd type="none" w="sm" len="sm"/>
          </a:ln>
        </p:spPr>
      </p:cxnSp>
      <p:pic>
        <p:nvPicPr>
          <p:cNvPr id="128" name="Google Shape;128;p20" descr="Chart&#10;&#10;Description automatically generated"/>
          <p:cNvPicPr preferRelativeResize="0"/>
          <p:nvPr/>
        </p:nvPicPr>
        <p:blipFill rotWithShape="1">
          <a:blip r:embed="rId10">
            <a:alphaModFix/>
          </a:blip>
          <a:srcRect/>
          <a:stretch/>
        </p:blipFill>
        <p:spPr>
          <a:xfrm>
            <a:off x="1797923" y="5117080"/>
            <a:ext cx="473759" cy="749371"/>
          </a:xfrm>
          <a:prstGeom prst="rect">
            <a:avLst/>
          </a:prstGeom>
          <a:noFill/>
          <a:ln>
            <a:noFill/>
          </a:ln>
        </p:spPr>
      </p:pic>
      <p:pic>
        <p:nvPicPr>
          <p:cNvPr id="129" name="Google Shape;129;p20" descr="Chart&#10;&#10;Description automatically generated"/>
          <p:cNvPicPr preferRelativeResize="0"/>
          <p:nvPr/>
        </p:nvPicPr>
        <p:blipFill rotWithShape="1">
          <a:blip r:embed="rId10">
            <a:alphaModFix/>
          </a:blip>
          <a:srcRect/>
          <a:stretch/>
        </p:blipFill>
        <p:spPr>
          <a:xfrm>
            <a:off x="2190388" y="5291137"/>
            <a:ext cx="473759" cy="749371"/>
          </a:xfrm>
          <a:prstGeom prst="rect">
            <a:avLst/>
          </a:prstGeom>
          <a:noFill/>
          <a:ln>
            <a:noFill/>
          </a:ln>
        </p:spPr>
      </p:pic>
      <p:pic>
        <p:nvPicPr>
          <p:cNvPr id="130" name="Google Shape;130;p20" descr="Chart&#10;&#10;Description automatically generated"/>
          <p:cNvPicPr preferRelativeResize="0"/>
          <p:nvPr/>
        </p:nvPicPr>
        <p:blipFill rotWithShape="1">
          <a:blip r:embed="rId10">
            <a:alphaModFix/>
          </a:blip>
          <a:srcRect/>
          <a:stretch/>
        </p:blipFill>
        <p:spPr>
          <a:xfrm>
            <a:off x="2491151" y="5398698"/>
            <a:ext cx="473759" cy="749371"/>
          </a:xfrm>
          <a:prstGeom prst="rect">
            <a:avLst/>
          </a:prstGeom>
          <a:noFill/>
          <a:ln>
            <a:noFill/>
          </a:ln>
        </p:spPr>
      </p:pic>
      <p:pic>
        <p:nvPicPr>
          <p:cNvPr id="131" name="Google Shape;131;p20" descr="Chart&#10;&#10;Description automatically generated"/>
          <p:cNvPicPr preferRelativeResize="0"/>
          <p:nvPr/>
        </p:nvPicPr>
        <p:blipFill rotWithShape="1">
          <a:blip r:embed="rId10">
            <a:alphaModFix/>
          </a:blip>
          <a:srcRect/>
          <a:stretch/>
        </p:blipFill>
        <p:spPr>
          <a:xfrm>
            <a:off x="2819240" y="5675967"/>
            <a:ext cx="473759" cy="749371"/>
          </a:xfrm>
          <a:prstGeom prst="rect">
            <a:avLst/>
          </a:prstGeom>
          <a:noFill/>
          <a:ln>
            <a:noFill/>
          </a:ln>
        </p:spPr>
      </p:pic>
      <p:sp>
        <p:nvSpPr>
          <p:cNvPr id="132" name="Google Shape;132;p20"/>
          <p:cNvSpPr txBox="1"/>
          <p:nvPr/>
        </p:nvSpPr>
        <p:spPr>
          <a:xfrm>
            <a:off x="2819239" y="28773"/>
            <a:ext cx="5648857" cy="338514"/>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600" b="1" kern="0" dirty="0">
                <a:solidFill>
                  <a:srgbClr val="000000"/>
                </a:solidFill>
                <a:latin typeface="Arial"/>
                <a:ea typeface="Arial"/>
                <a:cs typeface="Arial"/>
                <a:sym typeface="Arial"/>
              </a:rPr>
              <a:t>Required External Components for the RF Subsystem</a:t>
            </a:r>
            <a:r>
              <a:rPr lang="en" sz="1200" b="1" kern="0" dirty="0">
                <a:solidFill>
                  <a:srgbClr val="000000"/>
                </a:solidFill>
                <a:latin typeface="Arial"/>
                <a:ea typeface="Arial"/>
                <a:cs typeface="Arial"/>
                <a:sym typeface="Arial"/>
              </a:rPr>
              <a:t>  </a:t>
            </a:r>
            <a:endParaRPr sz="1200" b="1" kern="0" dirty="0">
              <a:solidFill>
                <a:srgbClr val="000000"/>
              </a:solidFill>
              <a:latin typeface="Arial"/>
              <a:cs typeface="Arial"/>
              <a:sym typeface="Arial"/>
            </a:endParaRPr>
          </a:p>
        </p:txBody>
      </p:sp>
      <p:sp>
        <p:nvSpPr>
          <p:cNvPr id="133" name="Google Shape;133;p20"/>
          <p:cNvSpPr txBox="1"/>
          <p:nvPr/>
        </p:nvSpPr>
        <p:spPr>
          <a:xfrm>
            <a:off x="3906340" y="6332858"/>
            <a:ext cx="1610000" cy="533297"/>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333" kern="0" dirty="0">
                <a:solidFill>
                  <a:srgbClr val="000000"/>
                </a:solidFill>
                <a:latin typeface="Arial"/>
                <a:ea typeface="Arial"/>
                <a:cs typeface="Arial"/>
                <a:sym typeface="Arial"/>
              </a:rPr>
              <a:t>Keystone 5009 (</a:t>
            </a:r>
            <a:r>
              <a:rPr lang="en" sz="1333" kern="0" dirty="0">
                <a:solidFill>
                  <a:srgbClr val="000000"/>
                </a:solidFill>
                <a:latin typeface="Arial"/>
                <a:cs typeface="Arial"/>
                <a:sym typeface="Arial"/>
              </a:rPr>
              <a:t>5</a:t>
            </a:r>
            <a:r>
              <a:rPr lang="en" sz="1333" kern="0" dirty="0">
                <a:solidFill>
                  <a:srgbClr val="000000"/>
                </a:solidFill>
                <a:latin typeface="Arial"/>
                <a:ea typeface="Arial"/>
                <a:cs typeface="Arial"/>
                <a:sym typeface="Arial"/>
              </a:rPr>
              <a:t>x)</a:t>
            </a:r>
            <a:endParaRPr sz="1867" kern="0" dirty="0">
              <a:solidFill>
                <a:srgbClr val="000000"/>
              </a:solidFill>
              <a:latin typeface="Arial"/>
              <a:cs typeface="Arial"/>
              <a:sym typeface="Arial"/>
            </a:endParaRPr>
          </a:p>
        </p:txBody>
      </p:sp>
      <p:sp>
        <p:nvSpPr>
          <p:cNvPr id="134" name="Google Shape;134;p20"/>
          <p:cNvSpPr txBox="1"/>
          <p:nvPr/>
        </p:nvSpPr>
        <p:spPr>
          <a:xfrm>
            <a:off x="188630" y="6459961"/>
            <a:ext cx="1201203"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000" kern="0" dirty="0">
                <a:latin typeface="Arial"/>
                <a:cs typeface="Arial"/>
                <a:sym typeface="Arial"/>
              </a:rPr>
              <a:t>RF REF CLK </a:t>
            </a:r>
          </a:p>
          <a:p>
            <a:pPr defTabSz="1219170">
              <a:buClr>
                <a:srgbClr val="000000"/>
              </a:buClr>
            </a:pPr>
            <a:r>
              <a:rPr lang="en" sz="1000" kern="0" dirty="0">
                <a:latin typeface="Arial"/>
                <a:cs typeface="Arial"/>
                <a:sym typeface="Arial"/>
              </a:rPr>
              <a:t>(2MHz)</a:t>
            </a:r>
            <a:endParaRPr sz="1000" kern="0" dirty="0">
              <a:latin typeface="Arial"/>
              <a:cs typeface="Arial"/>
              <a:sym typeface="Arial"/>
            </a:endParaRPr>
          </a:p>
        </p:txBody>
      </p:sp>
      <p:pic>
        <p:nvPicPr>
          <p:cNvPr id="136" name="Google Shape;136;p20" descr="Chart&#10;&#10;Description automatically generated"/>
          <p:cNvPicPr preferRelativeResize="0"/>
          <p:nvPr/>
        </p:nvPicPr>
        <p:blipFill rotWithShape="1">
          <a:blip r:embed="rId10">
            <a:alphaModFix/>
          </a:blip>
          <a:srcRect/>
          <a:stretch/>
        </p:blipFill>
        <p:spPr>
          <a:xfrm>
            <a:off x="3175180" y="5874505"/>
            <a:ext cx="473733" cy="749360"/>
          </a:xfrm>
          <a:prstGeom prst="rect">
            <a:avLst/>
          </a:prstGeom>
          <a:noFill/>
          <a:ln>
            <a:noFill/>
          </a:ln>
        </p:spPr>
      </p:pic>
      <p:pic>
        <p:nvPicPr>
          <p:cNvPr id="137" name="Google Shape;137;p20" descr="A close-up of a stethoscope&#10;&#10;Description automatically generated"/>
          <p:cNvPicPr preferRelativeResize="0"/>
          <p:nvPr/>
        </p:nvPicPr>
        <p:blipFill rotWithShape="1">
          <a:blip r:embed="rId11">
            <a:alphaModFix/>
          </a:blip>
          <a:srcRect/>
          <a:stretch/>
        </p:blipFill>
        <p:spPr>
          <a:xfrm>
            <a:off x="3769463" y="5635596"/>
            <a:ext cx="949398" cy="697262"/>
          </a:xfrm>
          <a:prstGeom prst="rect">
            <a:avLst/>
          </a:prstGeom>
          <a:noFill/>
          <a:ln>
            <a:noFill/>
          </a:ln>
        </p:spPr>
      </p:pic>
      <p:pic>
        <p:nvPicPr>
          <p:cNvPr id="138" name="Google Shape;138;p20"/>
          <p:cNvPicPr preferRelativeResize="0"/>
          <p:nvPr/>
        </p:nvPicPr>
        <p:blipFill>
          <a:blip r:embed="rId12">
            <a:alphaModFix/>
          </a:blip>
          <a:stretch>
            <a:fillRect/>
          </a:stretch>
        </p:blipFill>
        <p:spPr>
          <a:xfrm>
            <a:off x="1474537" y="461300"/>
            <a:ext cx="3036167" cy="1730168"/>
          </a:xfrm>
          <a:prstGeom prst="rect">
            <a:avLst/>
          </a:prstGeom>
          <a:noFill/>
          <a:ln>
            <a:noFill/>
          </a:ln>
        </p:spPr>
      </p:pic>
      <p:sp>
        <p:nvSpPr>
          <p:cNvPr id="42" name="Google Shape;93;p19">
            <a:extLst>
              <a:ext uri="{FF2B5EF4-FFF2-40B4-BE49-F238E27FC236}">
                <a16:creationId xmlns:a16="http://schemas.microsoft.com/office/drawing/2014/main" id="{B11A516A-D4F0-4745-98F4-35EB19E55797}"/>
              </a:ext>
            </a:extLst>
          </p:cNvPr>
          <p:cNvSpPr txBox="1">
            <a:spLocks/>
          </p:cNvSpPr>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kern="0" smtClean="0">
                <a:solidFill>
                  <a:srgbClr val="595959"/>
                </a:solidFill>
                <a:latin typeface="Arial"/>
                <a:cs typeface="Arial"/>
                <a:sym typeface="Arial"/>
              </a:rPr>
              <a:pPr defTabSz="1219170">
                <a:buClr>
                  <a:srgbClr val="000000"/>
                </a:buClr>
              </a:pPr>
              <a:t>28</a:t>
            </a:fld>
            <a:endParaRPr lang="en" kern="0" dirty="0">
              <a:solidFill>
                <a:srgbClr val="595959"/>
              </a:solidFill>
              <a:latin typeface="Arial"/>
              <a:cs typeface="Arial"/>
              <a:sym typeface="Arial"/>
            </a:endParaRPr>
          </a:p>
        </p:txBody>
      </p:sp>
      <p:cxnSp>
        <p:nvCxnSpPr>
          <p:cNvPr id="43" name="Google Shape;104;p20">
            <a:extLst>
              <a:ext uri="{FF2B5EF4-FFF2-40B4-BE49-F238E27FC236}">
                <a16:creationId xmlns:a16="http://schemas.microsoft.com/office/drawing/2014/main" id="{AD70E42A-579F-44B3-A59B-6E4971862259}"/>
              </a:ext>
            </a:extLst>
          </p:cNvPr>
          <p:cNvCxnSpPr/>
          <p:nvPr/>
        </p:nvCxnSpPr>
        <p:spPr>
          <a:xfrm>
            <a:off x="7721880" y="1813969"/>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44" name="Google Shape;104;p20">
            <a:extLst>
              <a:ext uri="{FF2B5EF4-FFF2-40B4-BE49-F238E27FC236}">
                <a16:creationId xmlns:a16="http://schemas.microsoft.com/office/drawing/2014/main" id="{FD6EE4D2-DCD3-4AE1-97B8-A37B58FC0121}"/>
              </a:ext>
            </a:extLst>
          </p:cNvPr>
          <p:cNvCxnSpPr/>
          <p:nvPr/>
        </p:nvCxnSpPr>
        <p:spPr>
          <a:xfrm>
            <a:off x="6304367" y="1940741"/>
            <a:ext cx="423600" cy="0"/>
          </a:xfrm>
          <a:prstGeom prst="straightConnector1">
            <a:avLst/>
          </a:prstGeom>
          <a:noFill/>
          <a:ln w="38100" cap="flat" cmpd="sng">
            <a:solidFill>
              <a:srgbClr val="0070C0"/>
            </a:solidFill>
            <a:prstDash val="solid"/>
            <a:miter lim="800000"/>
            <a:headEnd type="none" w="sm" len="sm"/>
            <a:tailEnd type="none" w="sm" len="sm"/>
          </a:ln>
        </p:spPr>
      </p:cxnSp>
      <p:sp>
        <p:nvSpPr>
          <p:cNvPr id="2" name="TextBox 1">
            <a:extLst>
              <a:ext uri="{FF2B5EF4-FFF2-40B4-BE49-F238E27FC236}">
                <a16:creationId xmlns:a16="http://schemas.microsoft.com/office/drawing/2014/main" id="{0756F44E-F35A-472B-8857-F12B10F65765}"/>
              </a:ext>
            </a:extLst>
          </p:cNvPr>
          <p:cNvSpPr txBox="1"/>
          <p:nvPr/>
        </p:nvSpPr>
        <p:spPr>
          <a:xfrm>
            <a:off x="7887780" y="1489486"/>
            <a:ext cx="1015945" cy="369332"/>
          </a:xfrm>
          <a:prstGeom prst="rect">
            <a:avLst/>
          </a:prstGeom>
          <a:noFill/>
        </p:spPr>
        <p:txBody>
          <a:bodyPr wrap="square" rtlCol="0">
            <a:spAutoFit/>
          </a:bodyPr>
          <a:lstStyle/>
          <a:p>
            <a:r>
              <a:rPr lang="en-US" dirty="0"/>
              <a:t>3.0V</a:t>
            </a:r>
          </a:p>
        </p:txBody>
      </p:sp>
      <p:sp>
        <p:nvSpPr>
          <p:cNvPr id="46" name="TextBox 45">
            <a:extLst>
              <a:ext uri="{FF2B5EF4-FFF2-40B4-BE49-F238E27FC236}">
                <a16:creationId xmlns:a16="http://schemas.microsoft.com/office/drawing/2014/main" id="{0BD78105-B1CD-4498-821F-8B6A29724F47}"/>
              </a:ext>
            </a:extLst>
          </p:cNvPr>
          <p:cNvSpPr txBox="1"/>
          <p:nvPr/>
        </p:nvSpPr>
        <p:spPr>
          <a:xfrm>
            <a:off x="5935055" y="1620571"/>
            <a:ext cx="669337" cy="369332"/>
          </a:xfrm>
          <a:prstGeom prst="rect">
            <a:avLst/>
          </a:prstGeom>
          <a:noFill/>
        </p:spPr>
        <p:txBody>
          <a:bodyPr wrap="square" rtlCol="0">
            <a:spAutoFit/>
          </a:bodyPr>
          <a:lstStyle/>
          <a:p>
            <a:r>
              <a:rPr lang="en-US" dirty="0"/>
              <a:t>3.3V</a:t>
            </a:r>
          </a:p>
        </p:txBody>
      </p:sp>
      <p:cxnSp>
        <p:nvCxnSpPr>
          <p:cNvPr id="49" name="Google Shape;126;p20">
            <a:extLst>
              <a:ext uri="{FF2B5EF4-FFF2-40B4-BE49-F238E27FC236}">
                <a16:creationId xmlns:a16="http://schemas.microsoft.com/office/drawing/2014/main" id="{CFE28531-059F-4271-92F8-C8BB3F9E54F7}"/>
              </a:ext>
            </a:extLst>
          </p:cNvPr>
          <p:cNvCxnSpPr/>
          <p:nvPr/>
        </p:nvCxnSpPr>
        <p:spPr>
          <a:xfrm>
            <a:off x="1206047" y="6341624"/>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50" name="Google Shape;126;p20">
            <a:extLst>
              <a:ext uri="{FF2B5EF4-FFF2-40B4-BE49-F238E27FC236}">
                <a16:creationId xmlns:a16="http://schemas.microsoft.com/office/drawing/2014/main" id="{52723CE7-1DEA-49F6-BBD2-B78A69F31194}"/>
              </a:ext>
            </a:extLst>
          </p:cNvPr>
          <p:cNvCxnSpPr/>
          <p:nvPr/>
        </p:nvCxnSpPr>
        <p:spPr>
          <a:xfrm>
            <a:off x="1206047" y="6681051"/>
            <a:ext cx="423600" cy="0"/>
          </a:xfrm>
          <a:prstGeom prst="straightConnector1">
            <a:avLst/>
          </a:prstGeom>
          <a:noFill/>
          <a:ln w="38100" cap="flat" cmpd="sng">
            <a:solidFill>
              <a:srgbClr val="0070C0"/>
            </a:solidFill>
            <a:prstDash val="solid"/>
            <a:miter lim="800000"/>
            <a:headEnd type="none" w="sm" len="sm"/>
            <a:tailEnd type="none" w="sm" len="sm"/>
          </a:ln>
        </p:spPr>
      </p:cxnSp>
      <p:pic>
        <p:nvPicPr>
          <p:cNvPr id="51" name="Google Shape;136;p20" descr="Chart&#10;&#10;Description automatically generated">
            <a:extLst>
              <a:ext uri="{FF2B5EF4-FFF2-40B4-BE49-F238E27FC236}">
                <a16:creationId xmlns:a16="http://schemas.microsoft.com/office/drawing/2014/main" id="{A218ED24-EC68-4AE6-BB05-4B7F69A44924}"/>
              </a:ext>
            </a:extLst>
          </p:cNvPr>
          <p:cNvPicPr preferRelativeResize="0"/>
          <p:nvPr/>
        </p:nvPicPr>
        <p:blipFill rotWithShape="1">
          <a:blip r:embed="rId10">
            <a:alphaModFix/>
          </a:blip>
          <a:srcRect/>
          <a:stretch/>
        </p:blipFill>
        <p:spPr>
          <a:xfrm>
            <a:off x="1239751" y="2191468"/>
            <a:ext cx="332982" cy="531447"/>
          </a:xfrm>
          <a:prstGeom prst="rect">
            <a:avLst/>
          </a:prstGeom>
          <a:noFill/>
          <a:ln>
            <a:noFill/>
          </a:ln>
        </p:spPr>
      </p:pic>
      <p:pic>
        <p:nvPicPr>
          <p:cNvPr id="52" name="Google Shape;136;p20" descr="Chart&#10;&#10;Description automatically generated">
            <a:extLst>
              <a:ext uri="{FF2B5EF4-FFF2-40B4-BE49-F238E27FC236}">
                <a16:creationId xmlns:a16="http://schemas.microsoft.com/office/drawing/2014/main" id="{5B8273A1-AE2B-4EED-90A8-5405894F0ED7}"/>
              </a:ext>
            </a:extLst>
          </p:cNvPr>
          <p:cNvPicPr preferRelativeResize="0"/>
          <p:nvPr/>
        </p:nvPicPr>
        <p:blipFill rotWithShape="1">
          <a:blip r:embed="rId10">
            <a:alphaModFix/>
          </a:blip>
          <a:srcRect/>
          <a:stretch/>
        </p:blipFill>
        <p:spPr>
          <a:xfrm>
            <a:off x="1210826" y="4167573"/>
            <a:ext cx="332982" cy="531447"/>
          </a:xfrm>
          <a:prstGeom prst="rect">
            <a:avLst/>
          </a:prstGeom>
          <a:noFill/>
          <a:ln>
            <a:noFill/>
          </a:ln>
        </p:spPr>
      </p:pic>
      <p:sp>
        <p:nvSpPr>
          <p:cNvPr id="5" name="TextBox 4">
            <a:extLst>
              <a:ext uri="{FF2B5EF4-FFF2-40B4-BE49-F238E27FC236}">
                <a16:creationId xmlns:a16="http://schemas.microsoft.com/office/drawing/2014/main" id="{11F084AE-5970-4AE7-9518-F4B2B6490A36}"/>
              </a:ext>
            </a:extLst>
          </p:cNvPr>
          <p:cNvSpPr txBox="1"/>
          <p:nvPr/>
        </p:nvSpPr>
        <p:spPr>
          <a:xfrm>
            <a:off x="1212929" y="2651134"/>
            <a:ext cx="653695" cy="215444"/>
          </a:xfrm>
          <a:prstGeom prst="rect">
            <a:avLst/>
          </a:prstGeom>
          <a:noFill/>
        </p:spPr>
        <p:txBody>
          <a:bodyPr wrap="square" rtlCol="0">
            <a:spAutoFit/>
          </a:bodyPr>
          <a:lstStyle/>
          <a:p>
            <a:r>
              <a:rPr lang="en-US" sz="800" dirty="0"/>
              <a:t>GND</a:t>
            </a:r>
          </a:p>
        </p:txBody>
      </p:sp>
      <p:sp>
        <p:nvSpPr>
          <p:cNvPr id="54" name="TextBox 53">
            <a:extLst>
              <a:ext uri="{FF2B5EF4-FFF2-40B4-BE49-F238E27FC236}">
                <a16:creationId xmlns:a16="http://schemas.microsoft.com/office/drawing/2014/main" id="{0B11FFE0-D70A-4E72-84D9-75F4D66EFE5F}"/>
              </a:ext>
            </a:extLst>
          </p:cNvPr>
          <p:cNvSpPr txBox="1"/>
          <p:nvPr/>
        </p:nvSpPr>
        <p:spPr>
          <a:xfrm>
            <a:off x="1162996" y="4626475"/>
            <a:ext cx="653695" cy="215444"/>
          </a:xfrm>
          <a:prstGeom prst="rect">
            <a:avLst/>
          </a:prstGeom>
          <a:noFill/>
        </p:spPr>
        <p:txBody>
          <a:bodyPr wrap="square" rtlCol="0">
            <a:spAutoFit/>
          </a:bodyPr>
          <a:lstStyle/>
          <a:p>
            <a:r>
              <a:rPr lang="en-US" sz="800" dirty="0"/>
              <a:t>GND</a:t>
            </a:r>
          </a:p>
        </p:txBody>
      </p:sp>
      <p:pic>
        <p:nvPicPr>
          <p:cNvPr id="7" name="Picture 6" descr="A close-up of a flashlight&#10;&#10;Description automatically generated with low confidence">
            <a:extLst>
              <a:ext uri="{FF2B5EF4-FFF2-40B4-BE49-F238E27FC236}">
                <a16:creationId xmlns:a16="http://schemas.microsoft.com/office/drawing/2014/main" id="{9D1E0BB4-2E03-48FF-A4B1-58855BADE94A}"/>
              </a:ext>
            </a:extLst>
          </p:cNvPr>
          <p:cNvPicPr>
            <a:picLocks noChangeAspect="1"/>
          </p:cNvPicPr>
          <p:nvPr/>
        </p:nvPicPr>
        <p:blipFill>
          <a:blip r:embed="rId13"/>
          <a:stretch>
            <a:fillRect/>
          </a:stretch>
        </p:blipFill>
        <p:spPr>
          <a:xfrm rot="13330826">
            <a:off x="4837418" y="1288686"/>
            <a:ext cx="771369" cy="618810"/>
          </a:xfrm>
          <a:prstGeom prst="rect">
            <a:avLst/>
          </a:prstGeom>
        </p:spPr>
      </p:pic>
      <p:pic>
        <p:nvPicPr>
          <p:cNvPr id="57" name="Picture 56" descr="A close-up of a flashlight&#10;&#10;Description automatically generated with low confidence">
            <a:extLst>
              <a:ext uri="{FF2B5EF4-FFF2-40B4-BE49-F238E27FC236}">
                <a16:creationId xmlns:a16="http://schemas.microsoft.com/office/drawing/2014/main" id="{BB5BFE77-00E0-454B-9646-B9CE66427FDC}"/>
              </a:ext>
            </a:extLst>
          </p:cNvPr>
          <p:cNvPicPr>
            <a:picLocks noChangeAspect="1"/>
          </p:cNvPicPr>
          <p:nvPr/>
        </p:nvPicPr>
        <p:blipFill>
          <a:blip r:embed="rId13"/>
          <a:stretch>
            <a:fillRect/>
          </a:stretch>
        </p:blipFill>
        <p:spPr>
          <a:xfrm rot="13330826">
            <a:off x="5486962" y="1083239"/>
            <a:ext cx="717116" cy="575287"/>
          </a:xfrm>
          <a:prstGeom prst="rect">
            <a:avLst/>
          </a:prstGeom>
        </p:spPr>
      </p:pic>
      <p:sp>
        <p:nvSpPr>
          <p:cNvPr id="58" name="Google Shape;133;p20">
            <a:extLst>
              <a:ext uri="{FF2B5EF4-FFF2-40B4-BE49-F238E27FC236}">
                <a16:creationId xmlns:a16="http://schemas.microsoft.com/office/drawing/2014/main" id="{E6F0AE69-738B-4C93-A25A-C35655104357}"/>
              </a:ext>
            </a:extLst>
          </p:cNvPr>
          <p:cNvSpPr txBox="1"/>
          <p:nvPr/>
        </p:nvSpPr>
        <p:spPr>
          <a:xfrm>
            <a:off x="4944022" y="1823525"/>
            <a:ext cx="1194142" cy="430833"/>
          </a:xfrm>
          <a:prstGeom prst="rect">
            <a:avLst/>
          </a:prstGeom>
          <a:noFill/>
          <a:ln>
            <a:noFill/>
          </a:ln>
        </p:spPr>
        <p:txBody>
          <a:bodyPr spcFirstLastPara="1" wrap="square" lIns="121900" tIns="60933" rIns="121900" bIns="60933" anchor="t" anchorCtr="0">
            <a:spAutoFit/>
          </a:bodyPr>
          <a:lstStyle/>
          <a:p>
            <a:pPr algn="ctr" defTabSz="1219170">
              <a:buClr>
                <a:srgbClr val="000000"/>
              </a:buClr>
            </a:pPr>
            <a:r>
              <a:rPr lang="en" sz="1000" kern="0" dirty="0">
                <a:solidFill>
                  <a:srgbClr val="000000"/>
                </a:solidFill>
                <a:latin typeface="Arial"/>
                <a:ea typeface="Arial"/>
                <a:cs typeface="Arial"/>
                <a:sym typeface="Arial"/>
              </a:rPr>
              <a:t>Keystone 575-4 (2x)</a:t>
            </a:r>
            <a:endParaRPr sz="1000"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95BB337B-ACCA-4D48-A3C3-133D1244F871}"/>
              </a:ext>
            </a:extLst>
          </p:cNvPr>
          <p:cNvSpPr txBox="1"/>
          <p:nvPr/>
        </p:nvSpPr>
        <p:spPr>
          <a:xfrm>
            <a:off x="4842189" y="312935"/>
            <a:ext cx="3524405" cy="461665"/>
          </a:xfrm>
          <a:prstGeom prst="rect">
            <a:avLst/>
          </a:prstGeom>
          <a:noFill/>
        </p:spPr>
        <p:txBody>
          <a:bodyPr wrap="square" rtlCol="0">
            <a:spAutoFit/>
          </a:bodyPr>
          <a:lstStyle/>
          <a:p>
            <a:r>
              <a:rPr lang="en-US" sz="1200" i="1" kern="0" dirty="0">
                <a:solidFill>
                  <a:srgbClr val="000000"/>
                </a:solidFill>
                <a:latin typeface="Arial"/>
                <a:ea typeface="Arial"/>
                <a:cs typeface="Arial"/>
                <a:sym typeface="Arial"/>
              </a:rPr>
              <a:t>The RF power amplifier will need its own external 3.3V supply (from banana jacks) and LDO (3V):</a:t>
            </a:r>
            <a:endParaRPr lang="en-US" sz="1200" i="1" kern="0" dirty="0">
              <a:solidFill>
                <a:srgbClr val="000000"/>
              </a:solidFill>
              <a:latin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5FF68-2172-48E0-AE71-F6CF7CC590AD}"/>
              </a:ext>
            </a:extLst>
          </p:cNvPr>
          <p:cNvSpPr>
            <a:spLocks noGrp="1"/>
          </p:cNvSpPr>
          <p:nvPr>
            <p:ph type="sldNum" sz="quarter" idx="12"/>
          </p:nvPr>
        </p:nvSpPr>
        <p:spPr/>
        <p:txBody>
          <a:bodyPr/>
          <a:lstStyle/>
          <a:p>
            <a:fld id="{DBE9D72D-E473-4B9D-84C0-B3E7B6CAA47D}" type="slidenum">
              <a:rPr lang="en-US" smtClean="0"/>
              <a:t>29</a:t>
            </a:fld>
            <a:endParaRPr lang="en-US"/>
          </a:p>
        </p:txBody>
      </p:sp>
      <p:pic>
        <p:nvPicPr>
          <p:cNvPr id="4" name="Picture 3" descr="A picture containing icon&#10;&#10;Description automatically generated">
            <a:extLst>
              <a:ext uri="{FF2B5EF4-FFF2-40B4-BE49-F238E27FC236}">
                <a16:creationId xmlns:a16="http://schemas.microsoft.com/office/drawing/2014/main" id="{5C22E32E-1149-4082-8BE1-7D3B7C7203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2749" y="1344142"/>
            <a:ext cx="7294294" cy="4670766"/>
          </a:xfrm>
          <a:prstGeom prst="rect">
            <a:avLst/>
          </a:prstGeom>
        </p:spPr>
      </p:pic>
      <p:sp>
        <p:nvSpPr>
          <p:cNvPr id="5" name="TextBox 4">
            <a:extLst>
              <a:ext uri="{FF2B5EF4-FFF2-40B4-BE49-F238E27FC236}">
                <a16:creationId xmlns:a16="http://schemas.microsoft.com/office/drawing/2014/main" id="{C1239414-B110-4DFA-999B-1D8F6DFD6B7D}"/>
              </a:ext>
            </a:extLst>
          </p:cNvPr>
          <p:cNvSpPr txBox="1"/>
          <p:nvPr/>
        </p:nvSpPr>
        <p:spPr>
          <a:xfrm>
            <a:off x="268448" y="364921"/>
            <a:ext cx="4882393" cy="523220"/>
          </a:xfrm>
          <a:prstGeom prst="rect">
            <a:avLst/>
          </a:prstGeom>
          <a:noFill/>
        </p:spPr>
        <p:txBody>
          <a:bodyPr wrap="square" rtlCol="0">
            <a:spAutoFit/>
          </a:bodyPr>
          <a:lstStyle/>
          <a:p>
            <a:r>
              <a:rPr lang="en-US" sz="1400" dirty="0"/>
              <a:t>Board laminate:  Megtron-6</a:t>
            </a:r>
          </a:p>
          <a:p>
            <a:r>
              <a:rPr lang="en-US" sz="1400" dirty="0"/>
              <a:t>Controlled impedance traces:  Single-ended 50 ohm</a:t>
            </a:r>
          </a:p>
        </p:txBody>
      </p:sp>
    </p:spTree>
    <p:extLst>
      <p:ext uri="{BB962C8B-B14F-4D97-AF65-F5344CB8AC3E}">
        <p14:creationId xmlns:p14="http://schemas.microsoft.com/office/powerpoint/2010/main" val="1125405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Before the fabrication files are sent to the board house, gets final sign-off on test plan with advisor</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Altium test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board features, assembly choices, which vendors to use, how many boards to request quotes for, how many to get stuffed, what the order of vendors will be, testing steps,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in continual communication exchanges with the Supreme Guru</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5FF68-2172-48E0-AE71-F6CF7CC590AD}"/>
              </a:ext>
            </a:extLst>
          </p:cNvPr>
          <p:cNvSpPr>
            <a:spLocks noGrp="1"/>
          </p:cNvSpPr>
          <p:nvPr>
            <p:ph type="sldNum" sz="quarter" idx="12"/>
          </p:nvPr>
        </p:nvSpPr>
        <p:spPr/>
        <p:txBody>
          <a:bodyPr/>
          <a:lstStyle/>
          <a:p>
            <a:fld id="{DBE9D72D-E473-4B9D-84C0-B3E7B6CAA47D}" type="slidenum">
              <a:rPr lang="en-US" smtClean="0"/>
              <a:t>30</a:t>
            </a:fld>
            <a:endParaRPr lang="en-US"/>
          </a:p>
        </p:txBody>
      </p:sp>
      <p:pic>
        <p:nvPicPr>
          <p:cNvPr id="6" name="Picture 5" descr="A picture containing worktable, furniture, table, accessory&#10;&#10;Description automatically generated">
            <a:extLst>
              <a:ext uri="{FF2B5EF4-FFF2-40B4-BE49-F238E27FC236}">
                <a16:creationId xmlns:a16="http://schemas.microsoft.com/office/drawing/2014/main" id="{1B3B9051-AABE-4DBF-AFDA-B3DE669E4A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2760" y="1163208"/>
            <a:ext cx="9994084" cy="5249929"/>
          </a:xfrm>
          <a:prstGeom prst="rect">
            <a:avLst/>
          </a:prstGeom>
        </p:spPr>
      </p:pic>
      <p:sp>
        <p:nvSpPr>
          <p:cNvPr id="7" name="TextBox 6">
            <a:extLst>
              <a:ext uri="{FF2B5EF4-FFF2-40B4-BE49-F238E27FC236}">
                <a16:creationId xmlns:a16="http://schemas.microsoft.com/office/drawing/2014/main" id="{BE0F22B8-9FCE-4681-9C93-DB77400543B9}"/>
              </a:ext>
            </a:extLst>
          </p:cNvPr>
          <p:cNvSpPr txBox="1"/>
          <p:nvPr/>
        </p:nvSpPr>
        <p:spPr>
          <a:xfrm>
            <a:off x="335559" y="503339"/>
            <a:ext cx="6568579" cy="307777"/>
          </a:xfrm>
          <a:prstGeom prst="rect">
            <a:avLst/>
          </a:prstGeom>
          <a:noFill/>
        </p:spPr>
        <p:txBody>
          <a:bodyPr wrap="square" rtlCol="0">
            <a:spAutoFit/>
          </a:bodyPr>
          <a:lstStyle/>
          <a:p>
            <a:r>
              <a:rPr lang="en-US" sz="1400" dirty="0"/>
              <a:t>OSCI-bear-</a:t>
            </a:r>
            <a:r>
              <a:rPr lang="en-US" sz="1400" dirty="0" err="1"/>
              <a:t>pcb</a:t>
            </a:r>
            <a:r>
              <a:rPr lang="en-US" sz="1400" dirty="0"/>
              <a:t> will connect to a VCU-118 Xilinx board (same test setup as GPS-</a:t>
            </a:r>
            <a:r>
              <a:rPr lang="en-US" sz="1400" dirty="0" err="1"/>
              <a:t>pcb</a:t>
            </a:r>
            <a:r>
              <a:rPr lang="en-US" sz="1400" dirty="0"/>
              <a:t>)</a:t>
            </a:r>
          </a:p>
        </p:txBody>
      </p:sp>
    </p:spTree>
    <p:extLst>
      <p:ext uri="{BB962C8B-B14F-4D97-AF65-F5344CB8AC3E}">
        <p14:creationId xmlns:p14="http://schemas.microsoft.com/office/powerpoint/2010/main" val="1113530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8661" y="720892"/>
            <a:ext cx="4772025" cy="5448300"/>
          </a:xfrm>
          <a:prstGeom prst="rect">
            <a:avLst/>
          </a:prstGeom>
        </p:spPr>
      </p:pic>
      <p:sp>
        <p:nvSpPr>
          <p:cNvPr id="4" name="Rounded Rectangle 3"/>
          <p:cNvSpPr/>
          <p:nvPr/>
        </p:nvSpPr>
        <p:spPr>
          <a:xfrm>
            <a:off x="918661" y="2438400"/>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542547" y="1208168"/>
            <a:ext cx="599449" cy="339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382128" y="3240505"/>
            <a:ext cx="697830" cy="17325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660233" y="3232484"/>
            <a:ext cx="1443788" cy="9705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643626" y="5413323"/>
            <a:ext cx="483393" cy="23349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done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37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 step</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 (i.e. by Intel, Kyocera, etc.)?</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41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 step</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43</a:t>
            </a:fld>
            <a:endParaRPr lang="en-US"/>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47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48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TSMC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a:t>
            </a:r>
            <a:r>
              <a:rPr lang="en-US" sz="1400" dirty="0" err="1"/>
              <a:t>expoxy</a:t>
            </a:r>
            <a:r>
              <a:rPr lang="en-US" sz="1400" dirty="0"/>
              <a:t>)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etc.).  It can be fairly expensive and those packaging houses primarily do large volumes.  Intel, ST and other companies also might have in 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49</a:t>
            </a:fld>
            <a:endParaRPr lang="en-US"/>
          </a:p>
        </p:txBody>
      </p:sp>
    </p:spTree>
    <p:extLst>
      <p:ext uri="{BB962C8B-B14F-4D97-AF65-F5344CB8AC3E}">
        <p14:creationId xmlns:p14="http://schemas.microsoft.com/office/powerpoint/2010/main" val="2841164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 </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50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51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52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53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54</a:t>
            </a:fld>
            <a:endParaRPr lang="en-US"/>
          </a:p>
        </p:txBody>
      </p:sp>
    </p:spTree>
    <p:extLst>
      <p:ext uri="{BB962C8B-B14F-4D97-AF65-F5344CB8AC3E}">
        <p14:creationId xmlns:p14="http://schemas.microsoft.com/office/powerpoint/2010/main" val="1599620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55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56</a:t>
            </a:fld>
            <a:endParaRPr lang="en-US"/>
          </a:p>
        </p:txBody>
      </p:sp>
      <p:sp>
        <p:nvSpPr>
          <p:cNvPr id="3" name="TextBox 2"/>
          <p:cNvSpPr txBox="1"/>
          <p:nvPr/>
        </p:nvSpPr>
        <p:spPr>
          <a:xfrm>
            <a:off x="74428" y="3479818"/>
            <a:ext cx="2713333" cy="1754326"/>
          </a:xfrm>
          <a:prstGeom prst="rect">
            <a:avLst/>
          </a:prstGeom>
          <a:noFill/>
        </p:spPr>
        <p:txBody>
          <a:bodyPr wrap="square" rtlCol="0">
            <a:spAutoFit/>
          </a:bodyPr>
          <a:lstStyle/>
          <a:p>
            <a:r>
              <a:rPr lang="en-US" sz="1200" dirty="0"/>
              <a:t>Photo of the bump side of the Eagle1 die fabricated at TSMC.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a:t>
            </a:r>
            <a:r>
              <a:rPr lang="en-US" sz="1400" dirty="0" err="1"/>
              <a:t>Keyocera</a:t>
            </a:r>
            <a:r>
              <a:rPr lang="en-US" sz="1400" dirty="0"/>
              <a:t>, or foundries such as ST, Intel,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60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61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62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63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Tachyon 100G or Astra MT77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9997</TotalTime>
  <Words>9356</Words>
  <Application>Microsoft Office PowerPoint</Application>
  <PresentationFormat>Widescreen</PresentationFormat>
  <Paragraphs>712</Paragraphs>
  <Slides>63</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63</vt:i4>
      </vt:variant>
    </vt:vector>
  </HeadingPairs>
  <TitlesOfParts>
    <vt:vector size="69" baseType="lpstr">
      <vt:lpstr>Arial</vt:lpstr>
      <vt:lpstr>Calibri</vt:lpstr>
      <vt:lpstr>Calibri Light</vt:lpstr>
      <vt:lpstr>Symbol</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Felicia Guo</cp:lastModifiedBy>
  <cp:revision>196</cp:revision>
  <cp:lastPrinted>2019-05-03T01:16:28Z</cp:lastPrinted>
  <dcterms:created xsi:type="dcterms:W3CDTF">2019-04-15T15:38:19Z</dcterms:created>
  <dcterms:modified xsi:type="dcterms:W3CDTF">2021-08-14T22:23:52Z</dcterms:modified>
</cp:coreProperties>
</file>